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08" r:id="rId2"/>
    <p:sldId id="60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UCSF</a:t>
            </a:r>
            <a:r>
              <a:rPr lang="en-US" baseline="0" dirty="0">
                <a:solidFill>
                  <a:schemeClr val="tx2"/>
                </a:solidFill>
              </a:rPr>
              <a:t> M</a:t>
            </a:r>
            <a:r>
              <a:rPr lang="en-US" dirty="0">
                <a:solidFill>
                  <a:schemeClr val="tx2"/>
                </a:solidFill>
              </a:rPr>
              <a:t>alaria Elimination Initiative (MEI)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Module 2: Management and Leadership: Shifting Organizational Priorities and Practices for Malaria Elimination</a:t>
            </a:r>
          </a:p>
        </p:txBody>
      </p:sp>
    </p:spTree>
    <p:extLst>
      <p:ext uri="{BB962C8B-B14F-4D97-AF65-F5344CB8AC3E}">
        <p14:creationId xmlns:p14="http://schemas.microsoft.com/office/powerpoint/2010/main" val="3952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5B7E-8179-FD4C-9402-A37076E9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Attributes of Good Leadership at all Levels of the Health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710E-6DAE-564E-8336-34233D42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solve practical challenges (funding, supply chain, personnel)</a:t>
            </a:r>
          </a:p>
          <a:p>
            <a:r>
              <a:rPr lang="en-US" dirty="0"/>
              <a:t>Ability to manage unforeseen events</a:t>
            </a:r>
          </a:p>
          <a:p>
            <a:r>
              <a:rPr lang="en-US" dirty="0"/>
              <a:t>Capacity to mediate between conflicting groups and priorities (vertical vs integrated systems)</a:t>
            </a:r>
          </a:p>
          <a:p>
            <a:r>
              <a:rPr lang="en-US" dirty="0"/>
              <a:t>Maintaining focus on real-time surveillance and response</a:t>
            </a:r>
          </a:p>
          <a:p>
            <a:r>
              <a:rPr lang="en-US" dirty="0"/>
              <a:t>Delegating and empowering program staff at all levels to make decisions without frequent directives from the top</a:t>
            </a:r>
          </a:p>
          <a:p>
            <a:r>
              <a:rPr lang="en-US" dirty="0"/>
              <a:t>Promoting local ownership</a:t>
            </a:r>
          </a:p>
          <a:p>
            <a:r>
              <a:rPr lang="en-US" dirty="0"/>
              <a:t>Maintaining integrity, transparency and accountability </a:t>
            </a:r>
          </a:p>
          <a:p>
            <a:r>
              <a:rPr lang="en-US" dirty="0"/>
              <a:t>Resolving problems based on “facts and feelings”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9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08C3-7842-8A48-ADE4-970CF1F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Organization of NMCP at National Level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0DCD6-1DF3-EE42-81E0-EA9291D69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696" y="1460090"/>
            <a:ext cx="8948607" cy="47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04D-B317-DD4E-B2F6-4E41B9F3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 of Malaria Elimination Team at Subnational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50C0-3310-1F42-87A7-5028E114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Provincial health management team: (PMD,PEDCO,PMO,PHEO,PNO,PHPO,PPM,PHA,PHIO)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District health management team: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(DMO, DHEO,DNO,DHPO,DPM,DHA)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Ward health management team: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(Nurse-in charge, EHT 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Community level: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(CHWs)</a:t>
            </a:r>
          </a:p>
          <a:p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10B5453C-8455-C147-8E95-6F196061E571}"/>
              </a:ext>
            </a:extLst>
          </p:cNvPr>
          <p:cNvSpPr/>
          <p:nvPr/>
        </p:nvSpPr>
        <p:spPr>
          <a:xfrm>
            <a:off x="5678129" y="250722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CC7FF08E-9EE3-2847-9904-F0337D6B6316}"/>
              </a:ext>
            </a:extLst>
          </p:cNvPr>
          <p:cNvSpPr/>
          <p:nvPr/>
        </p:nvSpPr>
        <p:spPr>
          <a:xfrm rot="10800000">
            <a:off x="6366389" y="250722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D1C2D92-36C1-474A-9910-7DA0F4A13DF8}"/>
              </a:ext>
            </a:extLst>
          </p:cNvPr>
          <p:cNvSpPr/>
          <p:nvPr/>
        </p:nvSpPr>
        <p:spPr>
          <a:xfrm>
            <a:off x="5683045" y="3765320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8ED56BB-7A06-2949-8145-30E97E56506C}"/>
              </a:ext>
            </a:extLst>
          </p:cNvPr>
          <p:cNvSpPr/>
          <p:nvPr/>
        </p:nvSpPr>
        <p:spPr>
          <a:xfrm>
            <a:off x="5678129" y="4980039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C4A4A82D-2265-254A-81C2-813683734AB4}"/>
              </a:ext>
            </a:extLst>
          </p:cNvPr>
          <p:cNvSpPr/>
          <p:nvPr/>
        </p:nvSpPr>
        <p:spPr>
          <a:xfrm rot="10800000">
            <a:off x="6366389" y="378311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DEDCD00-7320-F442-9AB7-1F881A04581D}"/>
              </a:ext>
            </a:extLst>
          </p:cNvPr>
          <p:cNvSpPr/>
          <p:nvPr/>
        </p:nvSpPr>
        <p:spPr>
          <a:xfrm rot="10800000">
            <a:off x="6366389" y="4980039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E544-C825-BC41-9559-6546CF03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Program Specific Slides to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2B74-EB60-3347-BB4A-BAAC8514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Trend in funding for malaria control/elimination program</a:t>
            </a:r>
          </a:p>
          <a:p>
            <a:r>
              <a:rPr lang="en-GB" dirty="0"/>
              <a:t>Trend in coverage and effect of IRS </a:t>
            </a:r>
          </a:p>
          <a:p>
            <a:r>
              <a:rPr lang="en-US" dirty="0"/>
              <a:t>Data about RDT or ACT stockouts</a:t>
            </a:r>
          </a:p>
          <a:p>
            <a:r>
              <a:rPr lang="en-GB" dirty="0"/>
              <a:t>Epidemic preparedness and response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5AF1-939A-E040-AABF-688C2DF6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F75A-78EE-8A46-8B59-3226EE4D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  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Refer to Annex IV for handout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C307F2-94BE-E342-BD7F-CE85BC55C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233091"/>
              </p:ext>
            </p:extLst>
          </p:nvPr>
        </p:nvGraphicFramePr>
        <p:xfrm>
          <a:off x="635823" y="1705391"/>
          <a:ext cx="11090565" cy="376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546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in implementing tasks at community, primary, district ,and provincial levels and possible solutions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 management and case investigation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case detection and foci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surveillance and outbreak investigation and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ector control (IRS,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LLINs, larval source reduction) and vector surveillance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Chemoprevention to travelers, preventing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re-introduction of local transmission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0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 communication and engaging all relevant stakeholders including community and private sector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Evolving Objectives of Malaria Control    Elimination Continuum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1E35981-CA20-6F48-8ABD-30DD7B594D66}"/>
              </a:ext>
            </a:extLst>
          </p:cNvPr>
          <p:cNvSpPr/>
          <p:nvPr/>
        </p:nvSpPr>
        <p:spPr>
          <a:xfrm>
            <a:off x="9262776" y="4387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3172E7D-9F8B-E445-A9FE-8856C5BA5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44644"/>
              </p:ext>
            </p:extLst>
          </p:nvPr>
        </p:nvGraphicFramePr>
        <p:xfrm>
          <a:off x="838200" y="1970436"/>
          <a:ext cx="10515600" cy="398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58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Stages of malaria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control-elimination continuum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objectives of the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3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mortality &amp;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morbidity to a defined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1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Reduce mortality &amp;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morbidity to a defined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Reduce transmission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 defined level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transmission and achieve zero local transmission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 re-introduction of local 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Shifting Emphasis of Key Malaria Control Interventions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DFE9998-3500-9A43-94C5-A0D913B72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294130"/>
              </p:ext>
            </p:extLst>
          </p:nvPr>
        </p:nvGraphicFramePr>
        <p:xfrm>
          <a:off x="655440" y="1549405"/>
          <a:ext cx="11219884" cy="452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3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interventions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Post-elimination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 management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 (e.g.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ctive case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detection)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 (e.g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malaria screening)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 case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Foci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Vertical/ decentralized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Outbreak investigation/response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decentralized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&amp; decentralized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&amp; decentralized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&amp; centralized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 ITN and/or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IRS; vector surveillance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 ITN and/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IRS;</a:t>
                      </a:r>
                    </a:p>
                    <a:p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 surveillance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IRS; larval source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IRS; Larval source reduction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Chemoprevention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 women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children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women &amp; children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Travelers to endemic areas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Travelers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endemic areas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 communication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promotion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malaria elimination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Maintaining malaria awareness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MDA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MSAT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hotspots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MDA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TSAT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 In</a:t>
                      </a:r>
                      <a:r>
                        <a:rPr lang="en-US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residual foci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3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Allocation of Responsibilities and Tasks for Malaria Elimination Within a Health System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A223B7E-3537-6B47-B891-787791F87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808208"/>
              </p:ext>
            </p:extLst>
          </p:nvPr>
        </p:nvGraphicFramePr>
        <p:xfrm>
          <a:off x="704235" y="1825625"/>
          <a:ext cx="10783529" cy="394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system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activities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engagement, assist in active case detection, case investigation and reactive case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centers and hospitals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management, assist in case investigation &amp; reactive case detection, real-time surveillance, coordination of all community-level elimination activities; ?Chemoprevention for travelers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team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surveillance, coordination of case investigation &amp; reactive case detection, outbreak response, coordination of vector control (targeted IRS/ITN), foci investigation, vector surveillance, liaising with private sector; ? Chemoprevention for travelers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 team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Resource, logistical and technical support to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districts, quality assurance of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elimination activities, M&amp;E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elimination strategy, guidelines, operational procedures, technical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NMCP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Ensuring political and financial support, developing multi-country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Emphasis on Procedures and Practices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Macro planning				Micro planning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Fixed resource allocation			Flexible resource allocation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Specific job description			Multi-tasking and Task shifting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Public sector focus				Engaging private (formal and 								informal) sector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92DD0-67CF-2542-85E3-891A20C5ADC6}"/>
              </a:ext>
            </a:extLst>
          </p:cNvPr>
          <p:cNvSpPr/>
          <p:nvPr/>
        </p:nvSpPr>
        <p:spPr>
          <a:xfrm flipH="1">
            <a:off x="1696062" y="2035275"/>
            <a:ext cx="22712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 Phase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B5926-9F48-E249-B36C-0997295C7D4D}"/>
              </a:ext>
            </a:extLst>
          </p:cNvPr>
          <p:cNvSpPr/>
          <p:nvPr/>
        </p:nvSpPr>
        <p:spPr>
          <a:xfrm flipH="1">
            <a:off x="7089062" y="2035275"/>
            <a:ext cx="22712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Elimination Phase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06BB263-6AD0-504E-9A9D-E35739E949F9}"/>
              </a:ext>
            </a:extLst>
          </p:cNvPr>
          <p:cNvSpPr/>
          <p:nvPr/>
        </p:nvSpPr>
        <p:spPr>
          <a:xfrm>
            <a:off x="4693139" y="2098471"/>
            <a:ext cx="1670098" cy="61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7C13643-6AD9-BF43-AD14-D75D5FF4049B}"/>
              </a:ext>
            </a:extLst>
          </p:cNvPr>
          <p:cNvSpPr/>
          <p:nvPr/>
        </p:nvSpPr>
        <p:spPr>
          <a:xfrm>
            <a:off x="5589641" y="3276377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7DB38-2B99-3C44-A386-12042B1EE373}"/>
              </a:ext>
            </a:extLst>
          </p:cNvPr>
          <p:cNvSpPr/>
          <p:nvPr/>
        </p:nvSpPr>
        <p:spPr>
          <a:xfrm>
            <a:off x="5589641" y="3729228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7F334B-EFD7-DB4D-B751-569874164472}"/>
              </a:ext>
            </a:extLst>
          </p:cNvPr>
          <p:cNvSpPr/>
          <p:nvPr/>
        </p:nvSpPr>
        <p:spPr>
          <a:xfrm>
            <a:off x="5589641" y="4137983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2E57808-BD25-D743-A519-B61CA7CD1FF5}"/>
              </a:ext>
            </a:extLst>
          </p:cNvPr>
          <p:cNvSpPr/>
          <p:nvPr/>
        </p:nvSpPr>
        <p:spPr>
          <a:xfrm>
            <a:off x="5589641" y="4650247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Malaria Elimination Program: Demanding Tasks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initiation of case investigation including cases identified in the private sector (formal and informal)</a:t>
            </a:r>
            <a:endParaRPr lang="en-US" sz="1000" dirty="0"/>
          </a:p>
          <a:p>
            <a:r>
              <a:rPr lang="en-US" dirty="0"/>
              <a:t>Identifying the source of primary case and preventing onward transmission</a:t>
            </a:r>
          </a:p>
          <a:p>
            <a:pPr lvl="1"/>
            <a:r>
              <a:rPr lang="en-US" dirty="0"/>
              <a:t>Local transmission vs imported cases</a:t>
            </a:r>
          </a:p>
          <a:p>
            <a:pPr lvl="1"/>
            <a:r>
              <a:rPr lang="en-US" dirty="0"/>
              <a:t>Targeted screening and treatment vs targeted MDA</a:t>
            </a:r>
          </a:p>
          <a:p>
            <a:pPr lvl="1"/>
            <a:r>
              <a:rPr lang="en-US" dirty="0"/>
              <a:t>Use of gametocidal drugs</a:t>
            </a:r>
          </a:p>
          <a:p>
            <a:pPr lvl="1"/>
            <a:r>
              <a:rPr lang="en-US" dirty="0"/>
              <a:t>Detecting sub-RDT/sub-microscopic infections</a:t>
            </a:r>
          </a:p>
          <a:p>
            <a:pPr lvl="1"/>
            <a:endParaRPr lang="en-US" sz="1000" dirty="0"/>
          </a:p>
          <a:p>
            <a:r>
              <a:rPr lang="en-US" dirty="0"/>
              <a:t>Tracking imported cases and preventing onward transmission</a:t>
            </a:r>
          </a:p>
          <a:p>
            <a:r>
              <a:rPr lang="en-US" dirty="0"/>
              <a:t>Procurement and supply chain of drugs, RDTs, insecticides, equipment needed  to adhere to strict timelines</a:t>
            </a:r>
          </a:p>
        </p:txBody>
      </p:sp>
    </p:spTree>
    <p:extLst>
      <p:ext uri="{BB962C8B-B14F-4D97-AF65-F5344CB8AC3E}">
        <p14:creationId xmlns:p14="http://schemas.microsoft.com/office/powerpoint/2010/main" val="208983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3D5F-38E5-B04A-9AE9-37BC6EE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Elimination Program: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E502-9188-584D-892F-19458BC4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progress – indicators and validity of data</a:t>
            </a:r>
          </a:p>
          <a:p>
            <a:r>
              <a:rPr lang="en-US" dirty="0"/>
              <a:t>Scaling down/stopping IRS</a:t>
            </a:r>
          </a:p>
          <a:p>
            <a:r>
              <a:rPr lang="en-US" dirty="0"/>
              <a:t>Sustaining real-time surveillance and response teams over long periods</a:t>
            </a:r>
          </a:p>
          <a:p>
            <a:r>
              <a:rPr lang="en-US" dirty="0"/>
              <a:t>Retaining skilled personnel</a:t>
            </a:r>
          </a:p>
          <a:p>
            <a:r>
              <a:rPr lang="en-US" dirty="0"/>
              <a:t>Managing stocks of RDTs and antimalarial drugs </a:t>
            </a:r>
          </a:p>
          <a:p>
            <a:r>
              <a:rPr lang="en-US" dirty="0"/>
              <a:t>Managing expectations and lack of visibility of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A0D-0DD7-1842-9170-A4F37E00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Successful Elimination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40B6-13E4-5F4F-AFDE-A6E3A6C1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Robust health system</a:t>
            </a:r>
          </a:p>
          <a:p>
            <a:r>
              <a:rPr lang="en-US" dirty="0"/>
              <a:t>Realistic macro and micro level implementation plans</a:t>
            </a:r>
          </a:p>
          <a:p>
            <a:r>
              <a:rPr lang="en-US" dirty="0"/>
              <a:t>Effective health information system </a:t>
            </a:r>
            <a:r>
              <a:rPr lang="mr-IN" dirty="0"/>
              <a:t>–</a:t>
            </a:r>
            <a:r>
              <a:rPr lang="en-US" dirty="0"/>
              <a:t> malaria specific notification system </a:t>
            </a:r>
          </a:p>
          <a:p>
            <a:r>
              <a:rPr lang="en-US" dirty="0"/>
              <a:t>Effective surveillance and response system</a:t>
            </a:r>
          </a:p>
          <a:p>
            <a:r>
              <a:rPr lang="en-US" dirty="0"/>
              <a:t>Good leadership at all levels of the health system</a:t>
            </a:r>
          </a:p>
          <a:p>
            <a:r>
              <a:rPr lang="en-US" dirty="0"/>
              <a:t>Effective communication system</a:t>
            </a:r>
          </a:p>
          <a:p>
            <a:r>
              <a:rPr lang="en-US" dirty="0"/>
              <a:t>Well motivated staff </a:t>
            </a:r>
          </a:p>
          <a:p>
            <a:r>
              <a:rPr lang="en-US" dirty="0"/>
              <a:t>Appropriate incentives</a:t>
            </a:r>
          </a:p>
          <a:p>
            <a:r>
              <a:rPr lang="en-US" dirty="0"/>
              <a:t>Efficient procurement and supply chain system</a:t>
            </a:r>
          </a:p>
          <a:p>
            <a:r>
              <a:rPr lang="en-US" dirty="0"/>
              <a:t>Good regional collaboration</a:t>
            </a:r>
          </a:p>
          <a:p>
            <a:r>
              <a:rPr lang="en-US" dirty="0"/>
              <a:t>High level political and financial support</a:t>
            </a:r>
          </a:p>
          <a:p>
            <a:r>
              <a:rPr lang="en-US" dirty="0"/>
              <a:t>Organizational development and learning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5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1604-9DA9-FD4F-B248-2CF71AFB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Robust Health System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52367-B1F1-3046-9022-8B0C8576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 &amp; governance</a:t>
            </a:r>
          </a:p>
          <a:p>
            <a:r>
              <a:rPr lang="en-US" dirty="0"/>
              <a:t>Financing</a:t>
            </a:r>
          </a:p>
          <a:p>
            <a:r>
              <a:rPr lang="en-US" dirty="0"/>
              <a:t>Logistics &amp; products procurement and supply chain</a:t>
            </a:r>
          </a:p>
          <a:p>
            <a:r>
              <a:rPr lang="en-US" dirty="0"/>
              <a:t>Health information system</a:t>
            </a:r>
          </a:p>
          <a:p>
            <a:r>
              <a:rPr lang="en-US" dirty="0"/>
              <a:t>Health work force</a:t>
            </a:r>
          </a:p>
          <a:p>
            <a:r>
              <a:rPr lang="en-US" dirty="0"/>
              <a:t>Service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1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978</Words>
  <Application>Microsoft Macintosh PowerPoint</Application>
  <PresentationFormat>Widescreen</PresentationFormat>
  <Paragraphs>186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Theme</vt:lpstr>
      <vt:lpstr>Module 2: Management and Leadership: Shifting Organizational Priorities and Practices for Malaria Elimination</vt:lpstr>
      <vt:lpstr>Evolving Objectives of Malaria Control    Elimination Continuum</vt:lpstr>
      <vt:lpstr>Shifting Emphasis of Key Malaria Control Interventions </vt:lpstr>
      <vt:lpstr>Allocation of Responsibilities and Tasks for Malaria Elimination Within a Health System</vt:lpstr>
      <vt:lpstr>Changing Emphasis on Procedures and Practices…</vt:lpstr>
      <vt:lpstr>Malaria Elimination Program: Demanding Tasks </vt:lpstr>
      <vt:lpstr>Malaria Elimination Program: Challenges</vt:lpstr>
      <vt:lpstr>Features of Successful Elimination Programs</vt:lpstr>
      <vt:lpstr>Robust Health System Building Blocks</vt:lpstr>
      <vt:lpstr>Attributes of Good Leadership at all Levels of the Health System</vt:lpstr>
      <vt:lpstr>Organization of NMCP at National Level</vt:lpstr>
      <vt:lpstr>Organization of Malaria Elimination Team at Subnational Level</vt:lpstr>
      <vt:lpstr>Additional Program Specific Slides to Include</vt:lpstr>
      <vt:lpstr>Group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Chung, Amanda</cp:lastModifiedBy>
  <cp:revision>68</cp:revision>
  <dcterms:created xsi:type="dcterms:W3CDTF">2020-11-04T17:51:28Z</dcterms:created>
  <dcterms:modified xsi:type="dcterms:W3CDTF">2021-02-12T17:54:50Z</dcterms:modified>
</cp:coreProperties>
</file>