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529" r:id="rId2"/>
    <p:sldId id="574" r:id="rId3"/>
    <p:sldId id="577" r:id="rId4"/>
    <p:sldId id="571" r:id="rId5"/>
    <p:sldId id="575" r:id="rId6"/>
    <p:sldId id="584" r:id="rId7"/>
    <p:sldId id="569" r:id="rId8"/>
    <p:sldId id="576" r:id="rId9"/>
    <p:sldId id="578" r:id="rId10"/>
    <p:sldId id="581" r:id="rId11"/>
    <p:sldId id="582" r:id="rId12"/>
    <p:sldId id="58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334"/>
    <a:srgbClr val="0C5256"/>
    <a:srgbClr val="F38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snapToObjects="1">
      <p:cViewPr varScale="1">
        <p:scale>
          <a:sx n="123" d="100"/>
          <a:sy n="123" d="100"/>
        </p:scale>
        <p:origin x="696" y="192"/>
      </p:cViewPr>
      <p:guideLst/>
    </p:cSldViewPr>
  </p:slideViewPr>
  <p:notesTextViewPr>
    <p:cViewPr>
      <p:scale>
        <a:sx n="1" d="1"/>
        <a:sy n="1" d="1"/>
      </p:scale>
      <p:origin x="0" y="0"/>
    </p:cViewPr>
  </p:notesTextViewPr>
  <p:notesViewPr>
    <p:cSldViewPr snapToGrid="0" snapToObjects="1">
      <p:cViewPr varScale="1">
        <p:scale>
          <a:sx n="56" d="100"/>
          <a:sy n="56" d="100"/>
        </p:scale>
        <p:origin x="19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32475A-93D8-EC4E-95F0-8EF39C6BCC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B4E9BD-73A3-B045-94CE-E1D9C12604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358F8A-772C-4A48-96EE-B83479236DB7}" type="datetimeFigureOut">
              <a:rPr lang="en-US" smtClean="0"/>
              <a:t>1/21/21</a:t>
            </a:fld>
            <a:endParaRPr lang="en-US"/>
          </a:p>
        </p:txBody>
      </p:sp>
      <p:sp>
        <p:nvSpPr>
          <p:cNvPr id="4" name="Footer Placeholder 3">
            <a:extLst>
              <a:ext uri="{FF2B5EF4-FFF2-40B4-BE49-F238E27FC236}">
                <a16:creationId xmlns:a16="http://schemas.microsoft.com/office/drawing/2014/main" id="{343F4FB9-B1C5-0C4B-8F11-8FC5786550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E9AF96-203E-694D-8CC6-26781E1CC5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5C6007-96B1-C94B-9C26-F608634070D9}" type="slidenum">
              <a:rPr lang="en-US" smtClean="0"/>
              <a:t>‹#›</a:t>
            </a:fld>
            <a:endParaRPr lang="en-US"/>
          </a:p>
        </p:txBody>
      </p:sp>
    </p:spTree>
    <p:extLst>
      <p:ext uri="{BB962C8B-B14F-4D97-AF65-F5344CB8AC3E}">
        <p14:creationId xmlns:p14="http://schemas.microsoft.com/office/powerpoint/2010/main" val="2926519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EBB66-FA88-5848-9807-6C9240FD9993}" type="datetimeFigureOut">
              <a:rPr lang="en-US" smtClean="0"/>
              <a:t>1/21/21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DE1C3-5609-6E49-918C-DC832EA8DF28}" type="slidenum">
              <a:rPr lang="en-US" smtClean="0"/>
              <a:t>‹#›</a:t>
            </a:fld>
            <a:endParaRPr lang="en-US"/>
          </a:p>
        </p:txBody>
      </p:sp>
    </p:spTree>
    <p:extLst>
      <p:ext uri="{BB962C8B-B14F-4D97-AF65-F5344CB8AC3E}">
        <p14:creationId xmlns:p14="http://schemas.microsoft.com/office/powerpoint/2010/main" val="382645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Acknowledge hard work of the TTs in developing work plans </a:t>
            </a:r>
          </a:p>
          <a:p>
            <a:endParaRPr lang="en-US" baseline="0" dirty="0"/>
          </a:p>
          <a:p>
            <a:r>
              <a:rPr lang="en-US" baseline="0" dirty="0"/>
              <a:t>Warn that this is a presentation is participatory</a:t>
            </a:r>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1</a:t>
            </a:fld>
            <a:endParaRPr lang="en-US" dirty="0"/>
          </a:p>
        </p:txBody>
      </p:sp>
    </p:spTree>
    <p:extLst>
      <p:ext uri="{BB962C8B-B14F-4D97-AF65-F5344CB8AC3E}">
        <p14:creationId xmlns:p14="http://schemas.microsoft.com/office/powerpoint/2010/main" val="423363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Not just about holding meetings, what is your overall goal? Activating other groups to get involved?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of </a:t>
            </a:r>
            <a:r>
              <a:rPr lang="en-US" sz="1200" b="0" i="1" u="none" strike="noStrike" kern="1200" dirty="0">
                <a:solidFill>
                  <a:schemeClr val="tx1"/>
                </a:solidFill>
                <a:effectLst/>
                <a:latin typeface="+mn-lt"/>
                <a:ea typeface="+mn-ea"/>
                <a:cs typeface="+mn-cs"/>
              </a:rPr>
              <a:t>new</a:t>
            </a:r>
            <a:r>
              <a:rPr lang="en-US" sz="1200" b="0" i="0" u="none" strike="noStrike" kern="1200" dirty="0">
                <a:solidFill>
                  <a:schemeClr val="tx1"/>
                </a:solidFill>
                <a:effectLst/>
                <a:latin typeface="+mn-lt"/>
                <a:ea typeface="+mn-ea"/>
                <a:cs typeface="+mn-cs"/>
              </a:rPr>
              <a:t> stakeholders involved in malaria activities. Are some existing while others are new stakeholders? (E8, DAPP, SFH, ELCIN Malaria, JC Flowers)</a:t>
            </a:r>
          </a:p>
          <a:p>
            <a:r>
              <a:rPr lang="en-US" sz="1200" b="0" i="0" u="none" strike="noStrike" kern="1200" dirty="0">
                <a:solidFill>
                  <a:schemeClr val="tx1"/>
                </a:solidFill>
                <a:effectLst/>
                <a:latin typeface="+mn-lt"/>
                <a:ea typeface="+mn-ea"/>
                <a:cs typeface="+mn-cs"/>
              </a:rPr>
              <a:t># of </a:t>
            </a:r>
            <a:r>
              <a:rPr lang="en-US" sz="1200" b="0" i="1" u="none" strike="noStrike" kern="1200" dirty="0">
                <a:solidFill>
                  <a:schemeClr val="tx1"/>
                </a:solidFill>
                <a:effectLst/>
                <a:latin typeface="+mn-lt"/>
                <a:ea typeface="+mn-ea"/>
                <a:cs typeface="+mn-cs"/>
              </a:rPr>
              <a:t>new</a:t>
            </a:r>
            <a:r>
              <a:rPr lang="en-US" sz="1200" b="0" i="0" u="none" strike="noStrike" kern="1200" dirty="0">
                <a:solidFill>
                  <a:schemeClr val="tx1"/>
                </a:solidFill>
                <a:effectLst/>
                <a:latin typeface="+mn-lt"/>
                <a:ea typeface="+mn-ea"/>
                <a:cs typeface="+mn-cs"/>
              </a:rPr>
              <a:t> malaria activities incorporated into CACOC and RACOC activities (Is the baseline currently zero or are there already some ongoing malaria activities?)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Reward best performing community (zero refusal),facilities and health care workers e.g. Certificates of appreciation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11</a:t>
            </a:fld>
            <a:endParaRPr lang="en-US" dirty="0"/>
          </a:p>
        </p:txBody>
      </p:sp>
    </p:spTree>
    <p:extLst>
      <p:ext uri="{BB962C8B-B14F-4D97-AF65-F5344CB8AC3E}">
        <p14:creationId xmlns:p14="http://schemas.microsoft.com/office/powerpoint/2010/main" val="254959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12</a:t>
            </a:fld>
            <a:endParaRPr lang="en-US" dirty="0"/>
          </a:p>
        </p:txBody>
      </p:sp>
    </p:spTree>
    <p:extLst>
      <p:ext uri="{BB962C8B-B14F-4D97-AF65-F5344CB8AC3E}">
        <p14:creationId xmlns:p14="http://schemas.microsoft.com/office/powerpoint/2010/main" val="416531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a:t>
            </a:r>
            <a:r>
              <a:rPr lang="en-US" baseline="0" dirty="0"/>
              <a:t> order to set the stage and make sure we are all working from the same foundation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Monitoring</a:t>
            </a:r>
            <a:r>
              <a:rPr lang="en-US" baseline="0" dirty="0"/>
              <a:t> </a:t>
            </a:r>
            <a:r>
              <a:rPr lang="en-US" dirty="0"/>
              <a:t>is a</a:t>
            </a:r>
            <a:r>
              <a:rPr lang="en-US" baseline="0" dirty="0"/>
              <a:t> continuous, ongoing process involving the collection of data at multiple points during a planning cycle, starts with the collection of baseline data at the beginning</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Evaluation is an exercise done at the end of a program to help you understand how and to what extent a program is responsible for particular results, requires the collection of data at baseline and at the end of a program</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Formal evaluation involves a control or comparison group</a:t>
            </a:r>
          </a:p>
          <a:p>
            <a:pPr marL="171450" indent="-171450">
              <a:buFont typeface="Arial" panose="020B0604020202020204" pitchFamily="34" charset="0"/>
              <a:buChar char="•"/>
            </a:pPr>
            <a:r>
              <a:rPr lang="en-US" baseline="0" dirty="0"/>
              <a:t>In the absence of that, we can say the work of the Task Team contributed to any resulting change but cannot fully attribute those changes to your work</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Monitoring should be done at every stage with data collected, analyzed, and used on a continuous basis. </a:t>
            </a:r>
          </a:p>
          <a:p>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2</a:t>
            </a:fld>
            <a:endParaRPr lang="en-US" dirty="0"/>
          </a:p>
        </p:txBody>
      </p:sp>
    </p:spTree>
    <p:extLst>
      <p:ext uri="{BB962C8B-B14F-4D97-AF65-F5344CB8AC3E}">
        <p14:creationId xmlns:p14="http://schemas.microsoft.com/office/powerpoint/2010/main" val="317125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benchmark</a:t>
            </a:r>
            <a:r>
              <a:rPr lang="en-US" baseline="0" dirty="0"/>
              <a:t> from which you can measure progress</a:t>
            </a:r>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3</a:t>
            </a:fld>
            <a:endParaRPr lang="en-US" dirty="0"/>
          </a:p>
        </p:txBody>
      </p:sp>
    </p:spTree>
    <p:extLst>
      <p:ext uri="{BB962C8B-B14F-4D97-AF65-F5344CB8AC3E}">
        <p14:creationId xmlns:p14="http://schemas.microsoft.com/office/powerpoint/2010/main" val="367104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Can anyone define what an indicator</a:t>
            </a:r>
            <a:r>
              <a:rPr lang="en-US" baseline="0" dirty="0"/>
              <a:t> is? It is a </a:t>
            </a:r>
            <a:r>
              <a:rPr lang="en-US" dirty="0"/>
              <a:t>sign of progress – used to determine whether a program is achieving its objectives</a:t>
            </a:r>
          </a:p>
          <a:p>
            <a:pPr lvl="0"/>
            <a:endParaRPr lang="en-US" dirty="0"/>
          </a:p>
          <a:p>
            <a:pPr lvl="0"/>
            <a:r>
              <a:rPr lang="en-US" dirty="0"/>
              <a:t>Qualitative: help to supplement numbers/percentages</a:t>
            </a:r>
            <a:r>
              <a:rPr lang="en-US" baseline="0" dirty="0"/>
              <a:t> provided by quantitative</a:t>
            </a:r>
            <a:endParaRPr lang="en-US" dirty="0"/>
          </a:p>
          <a:p>
            <a:pPr lvl="0"/>
            <a:endParaRPr lang="en-US" dirty="0"/>
          </a:p>
          <a:p>
            <a:pPr lvl="0"/>
            <a:r>
              <a:rPr lang="en-US" dirty="0"/>
              <a:t>What</a:t>
            </a:r>
            <a:r>
              <a:rPr lang="en-US" baseline="0" dirty="0"/>
              <a:t> is the difference between process, outcome, and impact indicators?</a:t>
            </a:r>
          </a:p>
          <a:p>
            <a:pPr lvl="0"/>
            <a:endParaRPr lang="en-US" dirty="0"/>
          </a:p>
          <a:p>
            <a:pPr lvl="0"/>
            <a:r>
              <a:rPr lang="en-US" dirty="0"/>
              <a:t>Process: measure</a:t>
            </a:r>
            <a:r>
              <a:rPr lang="en-US" baseline="0" dirty="0"/>
              <a:t> activities carried out to achieve a program objective, butts in a seat! But what have the people have been trained done with their knowledge/skills, how have they changed their behavior</a:t>
            </a:r>
          </a:p>
          <a:p>
            <a:pPr lvl="0"/>
            <a:r>
              <a:rPr lang="en-US" baseline="0" dirty="0"/>
              <a:t>Outcome: immediate results through the execution of activities</a:t>
            </a:r>
          </a:p>
          <a:p>
            <a:pPr lvl="0"/>
            <a:r>
              <a:rPr lang="en-US" baseline="0" dirty="0"/>
              <a:t>Impact: long-term effects or end results of a program, e.g. change in health status, reduction in mortality, morbidity</a:t>
            </a:r>
          </a:p>
          <a:p>
            <a:pPr lvl="0"/>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4</a:t>
            </a:fld>
            <a:endParaRPr lang="en-US" dirty="0"/>
          </a:p>
        </p:txBody>
      </p:sp>
    </p:spTree>
    <p:extLst>
      <p:ext uri="{BB962C8B-B14F-4D97-AF65-F5344CB8AC3E}">
        <p14:creationId xmlns:p14="http://schemas.microsoft.com/office/powerpoint/2010/main" val="60236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would like to hear from each task team how they went about selecting indictors.</a:t>
            </a:r>
          </a:p>
          <a:p>
            <a:endParaRPr lang="en-US" dirty="0"/>
          </a:p>
          <a:p>
            <a:r>
              <a:rPr lang="en-US" dirty="0"/>
              <a:t>Practical: can be collected on a timely basis and at a reasonable cost</a:t>
            </a:r>
          </a:p>
          <a:p>
            <a:r>
              <a:rPr lang="en-US" dirty="0"/>
              <a:t>Independent:</a:t>
            </a:r>
            <a:r>
              <a:rPr lang="en-US" baseline="0" dirty="0"/>
              <a:t> non-directional, can vary in any direction, e.g. # of people using LLINs rather than an increase in the # of people using LLINs</a:t>
            </a:r>
          </a:p>
          <a:p>
            <a:r>
              <a:rPr lang="en-US" baseline="0" dirty="0"/>
              <a:t>Reliable: </a:t>
            </a:r>
            <a:r>
              <a:rPr lang="en-US" sz="1200" kern="1200" dirty="0">
                <a:solidFill>
                  <a:schemeClr val="tx1"/>
                </a:solidFill>
                <a:effectLst/>
                <a:latin typeface="+mn-lt"/>
                <a:ea typeface="+mn-ea"/>
                <a:cs typeface="+mn-cs"/>
              </a:rPr>
              <a:t>can be measured repeatedly with precision by different people</a:t>
            </a:r>
          </a:p>
          <a:p>
            <a:r>
              <a:rPr lang="en-US" sz="1200" kern="1200" baseline="0" dirty="0">
                <a:solidFill>
                  <a:schemeClr val="tx1"/>
                </a:solidFill>
                <a:effectLst/>
                <a:latin typeface="+mn-lt"/>
                <a:ea typeface="+mn-ea"/>
                <a:cs typeface="+mn-cs"/>
              </a:rPr>
              <a:t>Relevant: extent to which a result can be attributed to an activity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Linkage of action plan indicators to national, regional, global indicators: Henry will cover this.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5</a:t>
            </a:fld>
            <a:endParaRPr lang="en-US" dirty="0"/>
          </a:p>
        </p:txBody>
      </p:sp>
    </p:spTree>
    <p:extLst>
      <p:ext uri="{BB962C8B-B14F-4D97-AF65-F5344CB8AC3E}">
        <p14:creationId xmlns:p14="http://schemas.microsoft.com/office/powerpoint/2010/main" val="359523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kind of indicators are the first 3 indicators?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Refined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b/c not only about that the visit was conducted but that problems were solved/assistance was provided, value of qual data to supplement this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baseline was 89%, target was 100%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Barriers to success: lack of malaria case management chart sourced for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would refine the indicator to lack of training and supplies for case management, once it become clear that lack of malaria drugs/case mgmt. charts were an issue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specifically about surveillance do the trainings cover? Is there some sort of metric to see improvement in surveillance? I know that there is also the metric below about timeliness/completeness of reporting below.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6FCED4-528A-3A41-8345-A9816D99D692}" type="slidenum">
              <a:rPr lang="en-US" smtClean="0"/>
              <a:t>7</a:t>
            </a:fld>
            <a:endParaRPr lang="en-US" dirty="0"/>
          </a:p>
        </p:txBody>
      </p:sp>
    </p:spTree>
    <p:extLst>
      <p:ext uri="{BB962C8B-B14F-4D97-AF65-F5344CB8AC3E}">
        <p14:creationId xmlns:p14="http://schemas.microsoft.com/office/powerpoint/2010/main" val="533655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Rundu: According to the CHWs reporting tool, a total of 3758 Household members over 12 years and above received health education</a:t>
            </a:r>
          </a:p>
        </p:txBody>
      </p:sp>
      <p:sp>
        <p:nvSpPr>
          <p:cNvPr id="4" name="Slide Number Placeholder 3"/>
          <p:cNvSpPr>
            <a:spLocks noGrp="1"/>
          </p:cNvSpPr>
          <p:nvPr>
            <p:ph type="sldNum" sz="quarter" idx="10"/>
          </p:nvPr>
        </p:nvSpPr>
        <p:spPr/>
        <p:txBody>
          <a:bodyPr/>
          <a:lstStyle/>
          <a:p>
            <a:fld id="{B16FCED4-528A-3A41-8345-A9816D99D692}" type="slidenum">
              <a:rPr lang="en-US" smtClean="0"/>
              <a:t>8</a:t>
            </a:fld>
            <a:endParaRPr lang="en-US" dirty="0"/>
          </a:p>
        </p:txBody>
      </p:sp>
    </p:spTree>
    <p:extLst>
      <p:ext uri="{BB962C8B-B14F-4D97-AF65-F5344CB8AC3E}">
        <p14:creationId xmlns:p14="http://schemas.microsoft.com/office/powerpoint/2010/main" val="360922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Question: Is this for outreach, IRS, ACD, </a:t>
            </a:r>
            <a:r>
              <a:rPr lang="en-US" sz="1200" dirty="0" err="1"/>
              <a:t>larviciding</a:t>
            </a:r>
            <a:r>
              <a:rPr lang="en-US" sz="1200" dirty="0"/>
              <a:t>, or all 4 activities?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How might we refine this challenge and the indicator? </a:t>
            </a:r>
          </a:p>
          <a:p>
            <a:endParaRPr lang="en-US" dirty="0"/>
          </a:p>
          <a:p>
            <a:r>
              <a:rPr lang="en-US" dirty="0"/>
              <a:t>Is it that the outreach activities can’t be completed? So maybe could be % of outreach activities that could be completed vs. # of activities planned? </a:t>
            </a:r>
          </a:p>
          <a:p>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9</a:t>
            </a:fld>
            <a:endParaRPr lang="en-US" dirty="0"/>
          </a:p>
        </p:txBody>
      </p:sp>
    </p:spTree>
    <p:extLst>
      <p:ext uri="{BB962C8B-B14F-4D97-AF65-F5344CB8AC3E}">
        <p14:creationId xmlns:p14="http://schemas.microsoft.com/office/powerpoint/2010/main" val="363577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completeness? Could it just be that the person reviewing the data provided feedback to any hf w/ incomplete data? </a:t>
            </a:r>
          </a:p>
          <a:p>
            <a:endParaRPr lang="en-US" dirty="0"/>
          </a:p>
          <a:p>
            <a:r>
              <a:rPr lang="en-US" dirty="0"/>
              <a:t>Could the visits be narrowed down to the hf that are late or providing incomplete reports? 3 of 35 in Rundu? </a:t>
            </a:r>
          </a:p>
          <a:p>
            <a:endParaRPr lang="en-US" dirty="0"/>
          </a:p>
          <a:p>
            <a:r>
              <a:rPr lang="en-US" dirty="0"/>
              <a:t>Is there a feedback loop to the hf from the person reviewing the reports regarding timeliness/completeness? </a:t>
            </a:r>
          </a:p>
          <a:p>
            <a:endParaRPr lang="en-US" dirty="0"/>
          </a:p>
          <a:p>
            <a:r>
              <a:rPr lang="en-US" dirty="0"/>
              <a:t>DHIS2 for </a:t>
            </a:r>
            <a:r>
              <a:rPr lang="en-US" dirty="0" err="1"/>
              <a:t>Nankudu</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10</a:t>
            </a:fld>
            <a:endParaRPr lang="en-US" dirty="0"/>
          </a:p>
        </p:txBody>
      </p:sp>
    </p:spTree>
    <p:extLst>
      <p:ext uri="{BB962C8B-B14F-4D97-AF65-F5344CB8AC3E}">
        <p14:creationId xmlns:p14="http://schemas.microsoft.com/office/powerpoint/2010/main" val="3102304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B028D97-F53E-0C46-8283-D36CA75076E6}"/>
              </a:ext>
            </a:extLst>
          </p:cNvPr>
          <p:cNvSpPr/>
          <p:nvPr userDrawn="1"/>
        </p:nvSpPr>
        <p:spPr>
          <a:xfrm>
            <a:off x="2167118" y="-162401"/>
            <a:ext cx="2103120" cy="21031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843272" y="1884363"/>
            <a:ext cx="6549136"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ACEC0AD-4CD1-4B4D-9779-2E1F09C43051}"/>
              </a:ext>
            </a:extLst>
          </p:cNvPr>
          <p:cNvSpPr>
            <a:spLocks noGrp="1"/>
          </p:cNvSpPr>
          <p:nvPr>
            <p:ph type="subTitle" idx="1"/>
          </p:nvPr>
        </p:nvSpPr>
        <p:spPr>
          <a:xfrm>
            <a:off x="4843272" y="4364038"/>
            <a:ext cx="6549136" cy="1655762"/>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Box 11">
            <a:extLst>
              <a:ext uri="{FF2B5EF4-FFF2-40B4-BE49-F238E27FC236}">
                <a16:creationId xmlns:a16="http://schemas.microsoft.com/office/drawing/2014/main" id="{A1C57D24-DB77-C447-A79F-373435A6DCB5}"/>
              </a:ext>
            </a:extLst>
          </p:cNvPr>
          <p:cNvSpPr txBox="1"/>
          <p:nvPr userDrawn="1"/>
        </p:nvSpPr>
        <p:spPr>
          <a:xfrm>
            <a:off x="4843272" y="1046639"/>
            <a:ext cx="40244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UCSF</a:t>
            </a:r>
            <a:r>
              <a:rPr lang="en-US" baseline="0" dirty="0">
                <a:solidFill>
                  <a:schemeClr val="tx2"/>
                </a:solidFill>
              </a:rPr>
              <a:t> M</a:t>
            </a:r>
            <a:r>
              <a:rPr lang="en-US" dirty="0">
                <a:solidFill>
                  <a:schemeClr val="tx2"/>
                </a:solidFill>
              </a:rPr>
              <a:t>alaria Elimination Initiative (MEI)</a:t>
            </a:r>
            <a:endParaRPr lang="en-US" sz="1800" dirty="0">
              <a:solidFill>
                <a:schemeClr val="tx2"/>
              </a:solidFill>
            </a:endParaRPr>
          </a:p>
        </p:txBody>
      </p:sp>
      <p:pic>
        <p:nvPicPr>
          <p:cNvPr id="20" name="Picture 19" descr="A picture containing person, indoor, hospital room, working&#10;&#10;Description automatically generated">
            <a:extLst>
              <a:ext uri="{FF2B5EF4-FFF2-40B4-BE49-F238E27FC236}">
                <a16:creationId xmlns:a16="http://schemas.microsoft.com/office/drawing/2014/main" id="{B565ED17-A59C-C843-8BE5-10FF474A237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76393" y="754535"/>
            <a:ext cx="4124325" cy="4150860"/>
          </a:xfrm>
          <a:prstGeom prst="ellipse">
            <a:avLst/>
          </a:prstGeom>
        </p:spPr>
      </p:pic>
      <p:pic>
        <p:nvPicPr>
          <p:cNvPr id="8" name="Picture 7" descr="Baby tested Zambia.jpg">
            <a:extLst>
              <a:ext uri="{FF2B5EF4-FFF2-40B4-BE49-F238E27FC236}">
                <a16:creationId xmlns:a16="http://schemas.microsoft.com/office/drawing/2014/main" id="{810C5130-32D1-A440-B2E1-C31C32ADCB9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l="-1" r="27436" b="2623"/>
          <a:stretch/>
        </p:blipFill>
        <p:spPr>
          <a:xfrm>
            <a:off x="176393" y="754535"/>
            <a:ext cx="4124325" cy="4150860"/>
          </a:xfrm>
          <a:prstGeom prst="ellipse">
            <a:avLst/>
          </a:prstGeom>
        </p:spPr>
      </p:pic>
      <p:sp>
        <p:nvSpPr>
          <p:cNvPr id="9" name="Oval 8">
            <a:extLst>
              <a:ext uri="{FF2B5EF4-FFF2-40B4-BE49-F238E27FC236}">
                <a16:creationId xmlns:a16="http://schemas.microsoft.com/office/drawing/2014/main" id="{6A7C35E9-D23C-2543-AD73-EAA9DCBC0BE3}"/>
              </a:ext>
            </a:extLst>
          </p:cNvPr>
          <p:cNvSpPr/>
          <p:nvPr userDrawn="1"/>
        </p:nvSpPr>
        <p:spPr>
          <a:xfrm>
            <a:off x="-352562" y="3505359"/>
            <a:ext cx="2702718" cy="2702718"/>
          </a:xfrm>
          <a:prstGeom prst="ellipse">
            <a:avLst/>
          </a:prstGeom>
          <a:solidFill>
            <a:srgbClr val="F38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100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4CC-C7FA-0F42-8D18-D2463E941CAB}"/>
              </a:ext>
            </a:extLst>
          </p:cNvPr>
          <p:cNvSpPr>
            <a:spLocks noGrp="1"/>
          </p:cNvSpPr>
          <p:nvPr>
            <p:ph type="title"/>
          </p:nvPr>
        </p:nvSpPr>
        <p:spPr>
          <a:xfrm>
            <a:off x="486888" y="365125"/>
            <a:ext cx="11218224" cy="1325563"/>
          </a:xfrm>
        </p:spPr>
        <p:txBody>
          <a:bodyPr/>
          <a:lstStyle/>
          <a:p>
            <a:r>
              <a:rPr lang="en-US"/>
              <a:t>Click to edit Master title style</a:t>
            </a:r>
          </a:p>
        </p:txBody>
      </p:sp>
      <p:sp>
        <p:nvSpPr>
          <p:cNvPr id="18" name="TextBox 17">
            <a:extLst>
              <a:ext uri="{FF2B5EF4-FFF2-40B4-BE49-F238E27FC236}">
                <a16:creationId xmlns:a16="http://schemas.microsoft.com/office/drawing/2014/main" id="{1351C491-1F21-4749-9EE6-48622DD135F2}"/>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
        <p:nvSpPr>
          <p:cNvPr id="19" name="Text Placeholder 2">
            <a:extLst>
              <a:ext uri="{FF2B5EF4-FFF2-40B4-BE49-F238E27FC236}">
                <a16:creationId xmlns:a16="http://schemas.microsoft.com/office/drawing/2014/main" id="{A9D9A34E-B74F-404F-9A92-84158A67080A}"/>
              </a:ext>
            </a:extLst>
          </p:cNvPr>
          <p:cNvSpPr>
            <a:spLocks noGrp="1"/>
          </p:cNvSpPr>
          <p:nvPr>
            <p:ph type="body" idx="13"/>
          </p:nvPr>
        </p:nvSpPr>
        <p:spPr>
          <a:xfrm>
            <a:off x="7831513" y="1598038"/>
            <a:ext cx="2697940"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Picture Placeholder 5">
            <a:extLst>
              <a:ext uri="{FF2B5EF4-FFF2-40B4-BE49-F238E27FC236}">
                <a16:creationId xmlns:a16="http://schemas.microsoft.com/office/drawing/2014/main" id="{67AFCB7A-9A83-BF4D-8285-7AE8F86BB9D2}"/>
              </a:ext>
            </a:extLst>
          </p:cNvPr>
          <p:cNvSpPr>
            <a:spLocks noGrp="1"/>
          </p:cNvSpPr>
          <p:nvPr>
            <p:ph type="pic" sz="quarter" idx="16"/>
          </p:nvPr>
        </p:nvSpPr>
        <p:spPr>
          <a:xfrm>
            <a:off x="7925565" y="2552686"/>
            <a:ext cx="2493962" cy="2493962"/>
          </a:xfrm>
          <a:prstGeom prst="ellipse">
            <a:avLst/>
          </a:prstGeom>
        </p:spPr>
        <p:txBody>
          <a:bodyPr/>
          <a:lstStyle/>
          <a:p>
            <a:endParaRPr lang="en-US"/>
          </a:p>
        </p:txBody>
      </p:sp>
      <p:sp>
        <p:nvSpPr>
          <p:cNvPr id="22" name="Content Placeholder 3">
            <a:extLst>
              <a:ext uri="{FF2B5EF4-FFF2-40B4-BE49-F238E27FC236}">
                <a16:creationId xmlns:a16="http://schemas.microsoft.com/office/drawing/2014/main" id="{D1044C71-B8F0-4845-AB7A-225F598006B0}"/>
              </a:ext>
            </a:extLst>
          </p:cNvPr>
          <p:cNvSpPr>
            <a:spLocks noGrp="1"/>
          </p:cNvSpPr>
          <p:nvPr>
            <p:ph sz="half" idx="17"/>
          </p:nvPr>
        </p:nvSpPr>
        <p:spPr>
          <a:xfrm>
            <a:off x="7823576" y="5237024"/>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4" name="Text Placeholder 2">
            <a:extLst>
              <a:ext uri="{FF2B5EF4-FFF2-40B4-BE49-F238E27FC236}">
                <a16:creationId xmlns:a16="http://schemas.microsoft.com/office/drawing/2014/main" id="{17A43002-3BA5-DD40-927D-D68307FA3031}"/>
              </a:ext>
            </a:extLst>
          </p:cNvPr>
          <p:cNvSpPr>
            <a:spLocks noGrp="1"/>
          </p:cNvSpPr>
          <p:nvPr>
            <p:ph type="body" idx="18"/>
          </p:nvPr>
        </p:nvSpPr>
        <p:spPr>
          <a:xfrm>
            <a:off x="4655896" y="1598038"/>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Picture Placeholder 5">
            <a:extLst>
              <a:ext uri="{FF2B5EF4-FFF2-40B4-BE49-F238E27FC236}">
                <a16:creationId xmlns:a16="http://schemas.microsoft.com/office/drawing/2014/main" id="{6DD0370F-0E97-3842-9573-2B4D470A08FB}"/>
              </a:ext>
            </a:extLst>
          </p:cNvPr>
          <p:cNvSpPr>
            <a:spLocks noGrp="1"/>
          </p:cNvSpPr>
          <p:nvPr>
            <p:ph type="pic" sz="quarter" idx="19"/>
          </p:nvPr>
        </p:nvSpPr>
        <p:spPr>
          <a:xfrm>
            <a:off x="4655896" y="2552686"/>
            <a:ext cx="2493962" cy="2493962"/>
          </a:xfrm>
          <a:prstGeom prst="ellipse">
            <a:avLst/>
          </a:prstGeom>
        </p:spPr>
        <p:txBody>
          <a:bodyPr/>
          <a:lstStyle/>
          <a:p>
            <a:endParaRPr lang="en-US"/>
          </a:p>
        </p:txBody>
      </p:sp>
      <p:sp>
        <p:nvSpPr>
          <p:cNvPr id="26" name="Content Placeholder 3">
            <a:extLst>
              <a:ext uri="{FF2B5EF4-FFF2-40B4-BE49-F238E27FC236}">
                <a16:creationId xmlns:a16="http://schemas.microsoft.com/office/drawing/2014/main" id="{B37AF51A-33A7-C440-B460-B62161072233}"/>
              </a:ext>
            </a:extLst>
          </p:cNvPr>
          <p:cNvSpPr>
            <a:spLocks noGrp="1"/>
          </p:cNvSpPr>
          <p:nvPr>
            <p:ph sz="half" idx="20"/>
          </p:nvPr>
        </p:nvSpPr>
        <p:spPr>
          <a:xfrm>
            <a:off x="4553907" y="5237024"/>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7" name="Text Placeholder 2">
            <a:extLst>
              <a:ext uri="{FF2B5EF4-FFF2-40B4-BE49-F238E27FC236}">
                <a16:creationId xmlns:a16="http://schemas.microsoft.com/office/drawing/2014/main" id="{30839321-5009-B549-9D75-21C6FE3B7419}"/>
              </a:ext>
            </a:extLst>
          </p:cNvPr>
          <p:cNvSpPr>
            <a:spLocks noGrp="1"/>
          </p:cNvSpPr>
          <p:nvPr>
            <p:ph type="body" idx="21"/>
          </p:nvPr>
        </p:nvSpPr>
        <p:spPr>
          <a:xfrm>
            <a:off x="1350603" y="1598038"/>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Picture Placeholder 5">
            <a:extLst>
              <a:ext uri="{FF2B5EF4-FFF2-40B4-BE49-F238E27FC236}">
                <a16:creationId xmlns:a16="http://schemas.microsoft.com/office/drawing/2014/main" id="{4653815F-0B87-7340-822E-1518456B51A5}"/>
              </a:ext>
            </a:extLst>
          </p:cNvPr>
          <p:cNvSpPr>
            <a:spLocks noGrp="1"/>
          </p:cNvSpPr>
          <p:nvPr>
            <p:ph type="pic" sz="quarter" idx="22"/>
          </p:nvPr>
        </p:nvSpPr>
        <p:spPr>
          <a:xfrm>
            <a:off x="1350603" y="2552686"/>
            <a:ext cx="2493962" cy="2493962"/>
          </a:xfrm>
          <a:prstGeom prst="ellipse">
            <a:avLst/>
          </a:prstGeom>
        </p:spPr>
        <p:txBody>
          <a:bodyPr/>
          <a:lstStyle/>
          <a:p>
            <a:endParaRPr lang="en-US"/>
          </a:p>
        </p:txBody>
      </p:sp>
      <p:sp>
        <p:nvSpPr>
          <p:cNvPr id="29" name="Content Placeholder 3">
            <a:extLst>
              <a:ext uri="{FF2B5EF4-FFF2-40B4-BE49-F238E27FC236}">
                <a16:creationId xmlns:a16="http://schemas.microsoft.com/office/drawing/2014/main" id="{B024D9DA-7C9A-FB46-B30F-7AD948BCD327}"/>
              </a:ext>
            </a:extLst>
          </p:cNvPr>
          <p:cNvSpPr>
            <a:spLocks noGrp="1"/>
          </p:cNvSpPr>
          <p:nvPr>
            <p:ph sz="half" idx="23"/>
          </p:nvPr>
        </p:nvSpPr>
        <p:spPr>
          <a:xfrm>
            <a:off x="1248614" y="5237024"/>
            <a:ext cx="2697940" cy="773687"/>
          </a:xfrm>
          <a:solidFill>
            <a:schemeClr val="bg1"/>
          </a:solidFill>
        </p:spPr>
        <p:txBody>
          <a:bodyPr/>
          <a:lstStyle>
            <a:lvl1pPr algn="ctr">
              <a:buFontTx/>
              <a:buNone/>
              <a:defRPr sz="1600"/>
            </a:lvl1pPr>
          </a:lstStyle>
          <a:p>
            <a:pPr lvl="0"/>
            <a:r>
              <a:rPr lang="en-US" dirty="0"/>
              <a:t>Click to edit Master text styles</a:t>
            </a:r>
          </a:p>
        </p:txBody>
      </p:sp>
    </p:spTree>
    <p:extLst>
      <p:ext uri="{BB962C8B-B14F-4D97-AF65-F5344CB8AC3E}">
        <p14:creationId xmlns:p14="http://schemas.microsoft.com/office/powerpoint/2010/main" val="281507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15876-2A41-7040-B87E-F71F89C1A50C}"/>
              </a:ext>
            </a:extLst>
          </p:cNvPr>
          <p:cNvSpPr/>
          <p:nvPr userDrawn="1"/>
        </p:nvSpPr>
        <p:spPr>
          <a:xfrm>
            <a:off x="0" y="0"/>
            <a:ext cx="12192000" cy="6857999"/>
          </a:xfrm>
          <a:prstGeom prst="rect">
            <a:avLst/>
          </a:prstGeom>
          <a:solidFill>
            <a:srgbClr val="183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51262" y="2026868"/>
            <a:ext cx="10394882" cy="1606985"/>
          </a:xfrm>
        </p:spPr>
        <p:txBody>
          <a:bodyPr anchor="b"/>
          <a:lstStyle>
            <a:lvl1pPr algn="l">
              <a:defRPr sz="4000">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id="{D0BB42AB-02BD-BE4D-B3FC-A8926582D667}"/>
              </a:ext>
            </a:extLst>
          </p:cNvPr>
          <p:cNvSpPr>
            <a:spLocks noGrp="1"/>
          </p:cNvSpPr>
          <p:nvPr>
            <p:ph type="subTitle" idx="1"/>
          </p:nvPr>
        </p:nvSpPr>
        <p:spPr>
          <a:xfrm>
            <a:off x="451262" y="3734651"/>
            <a:ext cx="10394882"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EA9F6ADB-A1E8-B24C-A615-931232251085}"/>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rPr>
              <a:t>UCSF Malaria Elimination Initiative (MEI)</a:t>
            </a:r>
          </a:p>
        </p:txBody>
      </p:sp>
    </p:spTree>
    <p:extLst>
      <p:ext uri="{BB962C8B-B14F-4D97-AF65-F5344CB8AC3E}">
        <p14:creationId xmlns:p14="http://schemas.microsoft.com/office/powerpoint/2010/main" val="109583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15876-2A41-7040-B87E-F71F89C1A50C}"/>
              </a:ext>
            </a:extLst>
          </p:cNvPr>
          <p:cNvSpPr/>
          <p:nvPr userDrawn="1"/>
        </p:nvSpPr>
        <p:spPr>
          <a:xfrm>
            <a:off x="0" y="0"/>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51262" y="2026868"/>
            <a:ext cx="10394882" cy="1606985"/>
          </a:xfrm>
        </p:spPr>
        <p:txBody>
          <a:bodyPr anchor="b"/>
          <a:lstStyle>
            <a:lvl1pPr algn="l">
              <a:defRPr sz="4000">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id="{D0BB42AB-02BD-BE4D-B3FC-A8926582D667}"/>
              </a:ext>
            </a:extLst>
          </p:cNvPr>
          <p:cNvSpPr>
            <a:spLocks noGrp="1"/>
          </p:cNvSpPr>
          <p:nvPr>
            <p:ph type="subTitle" idx="1"/>
          </p:nvPr>
        </p:nvSpPr>
        <p:spPr>
          <a:xfrm>
            <a:off x="451262" y="3734651"/>
            <a:ext cx="10394882"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EA9F6ADB-A1E8-B24C-A615-931232251085}"/>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 Malaria Elimination Initiative (MEI)</a:t>
            </a:r>
          </a:p>
        </p:txBody>
      </p:sp>
    </p:spTree>
    <p:extLst>
      <p:ext uri="{BB962C8B-B14F-4D97-AF65-F5344CB8AC3E}">
        <p14:creationId xmlns:p14="http://schemas.microsoft.com/office/powerpoint/2010/main" val="251012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15876-2A41-7040-B87E-F71F89C1A50C}"/>
              </a:ext>
            </a:extLst>
          </p:cNvPr>
          <p:cNvSpPr/>
          <p:nvPr userDrawn="1"/>
        </p:nvSpPr>
        <p:spPr>
          <a:xfrm>
            <a:off x="0" y="0"/>
            <a:ext cx="121920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51262" y="2026868"/>
            <a:ext cx="10394882" cy="1606985"/>
          </a:xfrm>
        </p:spPr>
        <p:txBody>
          <a:bodyPr anchor="b"/>
          <a:lstStyle>
            <a:lvl1pPr algn="l">
              <a:defRPr sz="4000">
                <a:solidFill>
                  <a:schemeClr val="accent1"/>
                </a:solidFill>
              </a:defRPr>
            </a:lvl1pPr>
          </a:lstStyle>
          <a:p>
            <a:r>
              <a:rPr lang="en-US" dirty="0"/>
              <a:t>Click to edit Master title style</a:t>
            </a:r>
          </a:p>
        </p:txBody>
      </p:sp>
      <p:sp>
        <p:nvSpPr>
          <p:cNvPr id="6" name="Subtitle 2">
            <a:extLst>
              <a:ext uri="{FF2B5EF4-FFF2-40B4-BE49-F238E27FC236}">
                <a16:creationId xmlns:a16="http://schemas.microsoft.com/office/drawing/2014/main" id="{D0BB42AB-02BD-BE4D-B3FC-A8926582D667}"/>
              </a:ext>
            </a:extLst>
          </p:cNvPr>
          <p:cNvSpPr>
            <a:spLocks noGrp="1"/>
          </p:cNvSpPr>
          <p:nvPr>
            <p:ph type="subTitle" idx="1"/>
          </p:nvPr>
        </p:nvSpPr>
        <p:spPr>
          <a:xfrm>
            <a:off x="451262" y="3734651"/>
            <a:ext cx="10394882" cy="1655762"/>
          </a:xfrm>
        </p:spPr>
        <p:txBody>
          <a:bodyPr/>
          <a:lstStyle>
            <a:lvl1pPr marL="0" indent="0" algn="l">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EA9F6ADB-A1E8-B24C-A615-931232251085}"/>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Tree>
    <p:extLst>
      <p:ext uri="{BB962C8B-B14F-4D97-AF65-F5344CB8AC3E}">
        <p14:creationId xmlns:p14="http://schemas.microsoft.com/office/powerpoint/2010/main" val="72462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853-C800-4346-8C5B-329A4360E882}"/>
              </a:ext>
            </a:extLst>
          </p:cNvPr>
          <p:cNvSpPr>
            <a:spLocks noGrp="1"/>
          </p:cNvSpPr>
          <p:nvPr>
            <p:ph type="dt" sz="half" idx="10"/>
          </p:nvPr>
        </p:nvSpPr>
        <p:spPr>
          <a:xfrm>
            <a:off x="838200" y="6356350"/>
            <a:ext cx="2743200" cy="365125"/>
          </a:xfrm>
          <a:prstGeom prst="rect">
            <a:avLst/>
          </a:prstGeom>
        </p:spPr>
        <p:txBody>
          <a:bodyPr/>
          <a:lstStyle/>
          <a:p>
            <a:fld id="{E0F80369-62A5-9D4F-BFCF-B75CABD7B9D2}" type="datetimeFigureOut">
              <a:rPr lang="en-US" smtClean="0"/>
              <a:t>1/21/21</a:t>
            </a:fld>
            <a:endParaRPr lang="en-US"/>
          </a:p>
        </p:txBody>
      </p:sp>
      <p:sp>
        <p:nvSpPr>
          <p:cNvPr id="3" name="Footer Placeholder 2">
            <a:extLst>
              <a:ext uri="{FF2B5EF4-FFF2-40B4-BE49-F238E27FC236}">
                <a16:creationId xmlns:a16="http://schemas.microsoft.com/office/drawing/2014/main" id="{9ADCF87D-7A79-7540-A6D9-5C4FE49235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7C55ACE-0800-7D4B-9318-3BCB539A4D71}"/>
              </a:ext>
            </a:extLst>
          </p:cNvPr>
          <p:cNvSpPr>
            <a:spLocks noGrp="1"/>
          </p:cNvSpPr>
          <p:nvPr>
            <p:ph type="sldNum" sz="quarter" idx="12"/>
          </p:nvPr>
        </p:nvSpPr>
        <p:spPr>
          <a:xfrm>
            <a:off x="8610600" y="6356350"/>
            <a:ext cx="2743200" cy="365125"/>
          </a:xfrm>
          <a:prstGeom prst="rect">
            <a:avLst/>
          </a:prstGeom>
        </p:spPr>
        <p:txBody>
          <a:bodyPr/>
          <a:lstStyle/>
          <a:p>
            <a:fld id="{ED6900FF-3F57-B547-8DD7-65CB569DA6AE}" type="slidenum">
              <a:rPr lang="en-US" smtClean="0"/>
              <a:t>‹#›</a:t>
            </a:fld>
            <a:endParaRPr lang="en-US"/>
          </a:p>
        </p:txBody>
      </p:sp>
    </p:spTree>
    <p:extLst>
      <p:ext uri="{BB962C8B-B14F-4D97-AF65-F5344CB8AC3E}">
        <p14:creationId xmlns:p14="http://schemas.microsoft.com/office/powerpoint/2010/main" val="179181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001A-88E7-2A40-8232-35E2AD221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5B3A5-96F8-8942-AF26-4CD0A44AB6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0B53D6-DA9F-504C-A55F-711748B9C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B77E99FC-5F77-0949-A309-AD62F86B257B}"/>
              </a:ext>
            </a:extLst>
          </p:cNvPr>
          <p:cNvSpPr>
            <a:spLocks noGrp="1"/>
          </p:cNvSpPr>
          <p:nvPr>
            <p:ph type="ftr" sz="quarter" idx="3"/>
          </p:nvPr>
        </p:nvSpPr>
        <p:spPr>
          <a:xfrm>
            <a:off x="838199" y="6610522"/>
            <a:ext cx="9164037" cy="277958"/>
          </a:xfrm>
          <a:prstGeom prst="rect">
            <a:avLst/>
          </a:prstGeom>
        </p:spPr>
        <p:txBody>
          <a:bodyPr/>
          <a:lstStyle>
            <a:lvl1pPr algn="l">
              <a:defRPr sz="900" b="0" i="0">
                <a:solidFill>
                  <a:schemeClr val="accent1"/>
                </a:solidFill>
                <a:latin typeface="Arial"/>
                <a:cs typeface="Arial"/>
              </a:defRPr>
            </a:lvl1pPr>
          </a:lstStyle>
          <a:p>
            <a:r>
              <a:rPr lang="en-US" dirty="0"/>
              <a:t>UCSF MALARIA ELIMINATION INITIATIVE (MEI)</a:t>
            </a:r>
            <a:endParaRPr lang="en-US" sz="900" dirty="0"/>
          </a:p>
        </p:txBody>
      </p:sp>
    </p:spTree>
    <p:extLst>
      <p:ext uri="{BB962C8B-B14F-4D97-AF65-F5344CB8AC3E}">
        <p14:creationId xmlns:p14="http://schemas.microsoft.com/office/powerpoint/2010/main" val="392091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6D8D-209F-FE4C-A7FA-AEBF2763423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5554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0279-0363-3F48-B4BC-B94BEE8D6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D6A15C-DF7C-E647-99B7-862378CBF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0BC842-3116-C24D-A7DE-0A05881C4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4FA324-550D-FE46-8BD2-346F452A7343}"/>
              </a:ext>
            </a:extLst>
          </p:cNvPr>
          <p:cNvSpPr>
            <a:spLocks noGrp="1"/>
          </p:cNvSpPr>
          <p:nvPr>
            <p:ph type="dt" sz="half" idx="10"/>
          </p:nvPr>
        </p:nvSpPr>
        <p:spPr>
          <a:xfrm>
            <a:off x="838200" y="6356350"/>
            <a:ext cx="2743200" cy="365125"/>
          </a:xfrm>
          <a:prstGeom prst="rect">
            <a:avLst/>
          </a:prstGeom>
        </p:spPr>
        <p:txBody>
          <a:bodyPr/>
          <a:lstStyle/>
          <a:p>
            <a:fld id="{E0F80369-62A5-9D4F-BFCF-B75CABD7B9D2}" type="datetimeFigureOut">
              <a:rPr lang="en-US" smtClean="0"/>
              <a:t>1/21/21</a:t>
            </a:fld>
            <a:endParaRPr lang="en-US"/>
          </a:p>
        </p:txBody>
      </p:sp>
      <p:sp>
        <p:nvSpPr>
          <p:cNvPr id="6" name="Footer Placeholder 5">
            <a:extLst>
              <a:ext uri="{FF2B5EF4-FFF2-40B4-BE49-F238E27FC236}">
                <a16:creationId xmlns:a16="http://schemas.microsoft.com/office/drawing/2014/main" id="{72E06C6D-AC6A-6D4F-A7EF-EB41E36D97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E80302F-F53E-284F-B6D8-75A48035CEFA}"/>
              </a:ext>
            </a:extLst>
          </p:cNvPr>
          <p:cNvSpPr>
            <a:spLocks noGrp="1"/>
          </p:cNvSpPr>
          <p:nvPr>
            <p:ph type="sldNum" sz="quarter" idx="12"/>
          </p:nvPr>
        </p:nvSpPr>
        <p:spPr>
          <a:xfrm>
            <a:off x="8610600" y="6356350"/>
            <a:ext cx="2743200" cy="365125"/>
          </a:xfrm>
          <a:prstGeom prst="rect">
            <a:avLst/>
          </a:prstGeom>
        </p:spPr>
        <p:txBody>
          <a:bodyPr/>
          <a:lstStyle/>
          <a:p>
            <a:fld id="{ED6900FF-3F57-B547-8DD7-65CB569DA6AE}" type="slidenum">
              <a:rPr lang="en-US" smtClean="0"/>
              <a:t>‹#›</a:t>
            </a:fld>
            <a:endParaRPr lang="en-US"/>
          </a:p>
        </p:txBody>
      </p:sp>
    </p:spTree>
    <p:extLst>
      <p:ext uri="{BB962C8B-B14F-4D97-AF65-F5344CB8AC3E}">
        <p14:creationId xmlns:p14="http://schemas.microsoft.com/office/powerpoint/2010/main" val="2788858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2B61-2ACF-324D-AC7C-D7A77389A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C13A83-3641-874E-935B-FE6A39E3B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4A5B95-D4F7-0242-8B81-5767BA226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27681-864A-5541-B9A7-B582B49D01DE}"/>
              </a:ext>
            </a:extLst>
          </p:cNvPr>
          <p:cNvSpPr>
            <a:spLocks noGrp="1"/>
          </p:cNvSpPr>
          <p:nvPr>
            <p:ph type="dt" sz="half" idx="10"/>
          </p:nvPr>
        </p:nvSpPr>
        <p:spPr>
          <a:xfrm>
            <a:off x="838200" y="6356350"/>
            <a:ext cx="2743200" cy="365125"/>
          </a:xfrm>
          <a:prstGeom prst="rect">
            <a:avLst/>
          </a:prstGeom>
        </p:spPr>
        <p:txBody>
          <a:bodyPr/>
          <a:lstStyle/>
          <a:p>
            <a:fld id="{E0F80369-62A5-9D4F-BFCF-B75CABD7B9D2}" type="datetimeFigureOut">
              <a:rPr lang="en-US" smtClean="0"/>
              <a:t>1/21/21</a:t>
            </a:fld>
            <a:endParaRPr lang="en-US"/>
          </a:p>
        </p:txBody>
      </p:sp>
      <p:sp>
        <p:nvSpPr>
          <p:cNvPr id="6" name="Footer Placeholder 5">
            <a:extLst>
              <a:ext uri="{FF2B5EF4-FFF2-40B4-BE49-F238E27FC236}">
                <a16:creationId xmlns:a16="http://schemas.microsoft.com/office/drawing/2014/main" id="{3E758A88-D7FD-4848-B18F-E71FAA7BB7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F082DF-A336-FE46-B747-4510CF45FB11}"/>
              </a:ext>
            </a:extLst>
          </p:cNvPr>
          <p:cNvSpPr>
            <a:spLocks noGrp="1"/>
          </p:cNvSpPr>
          <p:nvPr>
            <p:ph type="sldNum" sz="quarter" idx="12"/>
          </p:nvPr>
        </p:nvSpPr>
        <p:spPr>
          <a:xfrm>
            <a:off x="8610600" y="6356350"/>
            <a:ext cx="2743200" cy="365125"/>
          </a:xfrm>
          <a:prstGeom prst="rect">
            <a:avLst/>
          </a:prstGeom>
        </p:spPr>
        <p:txBody>
          <a:bodyPr/>
          <a:lstStyle/>
          <a:p>
            <a:fld id="{ED6900FF-3F57-B547-8DD7-65CB569DA6AE}" type="slidenum">
              <a:rPr lang="en-US" smtClean="0"/>
              <a:t>‹#›</a:t>
            </a:fld>
            <a:endParaRPr lang="en-US"/>
          </a:p>
        </p:txBody>
      </p:sp>
    </p:spTree>
    <p:extLst>
      <p:ext uri="{BB962C8B-B14F-4D97-AF65-F5344CB8AC3E}">
        <p14:creationId xmlns:p14="http://schemas.microsoft.com/office/powerpoint/2010/main" val="3055375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7" name="Picture 6" descr="Healthworkers distributing medicine Kenya.jpg"/>
          <p:cNvPicPr>
            <a:picLocks noChangeAspect="1"/>
          </p:cNvPicPr>
          <p:nvPr userDrawn="1"/>
        </p:nvPicPr>
        <p:blipFill>
          <a:blip r:embed="rId2" cstate="screen">
            <a:alphaModFix amt="1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p:cNvSpPr/>
          <p:nvPr userDrawn="1"/>
        </p:nvSpPr>
        <p:spPr>
          <a:xfrm>
            <a:off x="0" y="6479920"/>
            <a:ext cx="12192000" cy="4378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371540"/>
            <a:ext cx="10972800" cy="1112189"/>
          </a:xfrm>
        </p:spPr>
        <p:txBody>
          <a:bodyPr lIns="108000" tIns="0" rIns="0" bIns="0" anchor="ctr" anchorCtr="0">
            <a:normAutofit/>
          </a:bodyPr>
          <a:lstStyle>
            <a:lvl1pPr algn="l">
              <a:defRPr sz="3800" b="1" i="0">
                <a:solidFill>
                  <a:srgbClr val="18A3AC"/>
                </a:solidFill>
                <a:latin typeface="Arial"/>
                <a:cs typeface="Arial"/>
              </a:defRPr>
            </a:lvl1pPr>
          </a:lstStyle>
          <a:p>
            <a:r>
              <a:rPr lang="en-US" dirty="0"/>
              <a:t>Click to edit Master title style</a:t>
            </a:r>
          </a:p>
        </p:txBody>
      </p:sp>
      <p:sp>
        <p:nvSpPr>
          <p:cNvPr id="5" name="Footer Placeholder 4"/>
          <p:cNvSpPr>
            <a:spLocks noGrp="1"/>
          </p:cNvSpPr>
          <p:nvPr>
            <p:ph type="ftr" sz="quarter" idx="11"/>
          </p:nvPr>
        </p:nvSpPr>
        <p:spPr>
          <a:xfrm>
            <a:off x="1133798" y="6487391"/>
            <a:ext cx="8539369" cy="365125"/>
          </a:xfrm>
        </p:spPr>
        <p:txBody>
          <a:bodyPr/>
          <a:lstStyle>
            <a:lvl1pPr algn="l">
              <a:defRPr sz="1100" b="1" i="0">
                <a:solidFill>
                  <a:srgbClr val="FFFFFF"/>
                </a:solidFill>
                <a:latin typeface="Arial"/>
                <a:cs typeface="Arial"/>
              </a:defRPr>
            </a:lvl1pPr>
          </a:lstStyle>
          <a:p>
            <a:r>
              <a:rPr lang="en-US" dirty="0"/>
              <a:t>UCSF MALARIA ELIMINATION INITIATIVE (MEI)</a:t>
            </a:r>
          </a:p>
        </p:txBody>
      </p:sp>
      <p:sp>
        <p:nvSpPr>
          <p:cNvPr id="6" name="Slide Number Placeholder 5"/>
          <p:cNvSpPr>
            <a:spLocks noGrp="1"/>
          </p:cNvSpPr>
          <p:nvPr>
            <p:ph type="sldNum" sz="quarter" idx="12"/>
          </p:nvPr>
        </p:nvSpPr>
        <p:spPr>
          <a:xfrm>
            <a:off x="609600" y="6487391"/>
            <a:ext cx="524197" cy="365125"/>
          </a:xfrm>
        </p:spPr>
        <p:txBody>
          <a:bodyPr/>
          <a:lstStyle>
            <a:lvl1pPr algn="l">
              <a:defRPr sz="900">
                <a:solidFill>
                  <a:srgbClr val="FFFFFF"/>
                </a:solidFill>
              </a:defRPr>
            </a:lvl1pPr>
          </a:lstStyle>
          <a:p>
            <a:fld id="{B96B1F4E-C01C-E348-B05E-AA80DAAC349F}" type="slidenum">
              <a:rPr lang="en-US" smtClean="0"/>
              <a:pPr/>
              <a:t>‹#›</a:t>
            </a:fld>
            <a:endParaRPr lang="en-US" dirty="0"/>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6177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874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371540"/>
            <a:ext cx="10037233" cy="1112189"/>
          </a:xfrm>
        </p:spPr>
        <p:txBody>
          <a:bodyPr lIns="108000" tIns="0" rIns="0" bIns="0" anchor="ctr" anchorCtr="0">
            <a:normAutofit/>
          </a:bodyPr>
          <a:lstStyle>
            <a:lvl1pPr algn="l">
              <a:defRPr sz="3200" b="1" i="0">
                <a:solidFill>
                  <a:srgbClr val="18A3AC"/>
                </a:solidFill>
                <a:latin typeface="Arial"/>
                <a:cs typeface="Arial"/>
              </a:defRPr>
            </a:lvl1pPr>
          </a:lstStyle>
          <a:p>
            <a:r>
              <a:rPr lang="en-US" dirty="0"/>
              <a:t>Click to edit Master title style</a:t>
            </a:r>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Footer Placeholder 4"/>
          <p:cNvSpPr>
            <a:spLocks noGrp="1"/>
          </p:cNvSpPr>
          <p:nvPr>
            <p:ph type="ftr" sz="quarter" idx="11"/>
          </p:nvPr>
        </p:nvSpPr>
        <p:spPr>
          <a:xfrm>
            <a:off x="1133798" y="6487390"/>
            <a:ext cx="9513036" cy="370610"/>
          </a:xfrm>
        </p:spPr>
        <p:txBody>
          <a:bodyPr/>
          <a:lstStyle>
            <a:lvl1pPr algn="l">
              <a:defRPr sz="1100" b="1" i="0">
                <a:solidFill>
                  <a:schemeClr val="bg1"/>
                </a:solidFill>
                <a:latin typeface="Arial"/>
                <a:cs typeface="Arial"/>
              </a:defRPr>
            </a:lvl1pPr>
          </a:lstStyle>
          <a:p>
            <a:r>
              <a:rPr lang="en-US" dirty="0"/>
              <a:t>UCSF GLOBAL HEALTH GROUP’S MALARIA ELIMINATION INITIATIVE (MEI)</a:t>
            </a:r>
          </a:p>
        </p:txBody>
      </p:sp>
      <p:sp>
        <p:nvSpPr>
          <p:cNvPr id="9" name="Slide Number Placeholder 5"/>
          <p:cNvSpPr>
            <a:spLocks noGrp="1"/>
          </p:cNvSpPr>
          <p:nvPr>
            <p:ph type="sldNum" sz="quarter" idx="12"/>
          </p:nvPr>
        </p:nvSpPr>
        <p:spPr>
          <a:xfrm>
            <a:off x="609600" y="6487391"/>
            <a:ext cx="524197" cy="365125"/>
          </a:xfrm>
        </p:spPr>
        <p:txBody>
          <a:bodyPr/>
          <a:lstStyle>
            <a:lvl1pPr algn="l">
              <a:defRPr sz="900">
                <a:solidFill>
                  <a:schemeClr val="bg1"/>
                </a:solidFill>
              </a:defRPr>
            </a:lvl1pPr>
          </a:lstStyle>
          <a:p>
            <a:fld id="{B96B1F4E-C01C-E348-B05E-AA80DAAC349F}" type="slidenum">
              <a:rPr lang="en-US" smtClean="0"/>
              <a:pPr/>
              <a:t>‹#›</a:t>
            </a:fld>
            <a:endParaRPr lang="en-US" dirty="0"/>
          </a:p>
        </p:txBody>
      </p:sp>
    </p:spTree>
    <p:extLst>
      <p:ext uri="{BB962C8B-B14F-4D97-AF65-F5344CB8AC3E}">
        <p14:creationId xmlns:p14="http://schemas.microsoft.com/office/powerpoint/2010/main" val="28401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0" y="6487391"/>
            <a:ext cx="12192000" cy="365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371540"/>
            <a:ext cx="10972800" cy="1112189"/>
          </a:xfrm>
        </p:spPr>
        <p:txBody>
          <a:bodyPr lIns="108000" tIns="0" rIns="0" bIns="0" anchor="ctr" anchorCtr="0">
            <a:normAutofit/>
          </a:bodyPr>
          <a:lstStyle>
            <a:lvl1pPr algn="l">
              <a:defRPr sz="3200" b="1" i="0">
                <a:solidFill>
                  <a:srgbClr val="18A3AC"/>
                </a:solidFill>
                <a:latin typeface="Arial"/>
                <a:cs typeface="Arial"/>
              </a:defRPr>
            </a:lvl1pPr>
          </a:lstStyle>
          <a:p>
            <a:r>
              <a:rPr lang="en-US" dirty="0"/>
              <a:t>Click to edit Master title style</a:t>
            </a:r>
          </a:p>
        </p:txBody>
      </p:sp>
      <p:sp>
        <p:nvSpPr>
          <p:cNvPr id="5" name="Footer Placeholder 4"/>
          <p:cNvSpPr>
            <a:spLocks noGrp="1"/>
          </p:cNvSpPr>
          <p:nvPr>
            <p:ph type="ftr" sz="quarter" idx="11"/>
          </p:nvPr>
        </p:nvSpPr>
        <p:spPr>
          <a:xfrm>
            <a:off x="1133798" y="6487391"/>
            <a:ext cx="8539369" cy="365125"/>
          </a:xfrm>
        </p:spPr>
        <p:txBody>
          <a:bodyPr/>
          <a:lstStyle>
            <a:lvl1pPr algn="l">
              <a:defRPr sz="1100" b="1" i="0">
                <a:solidFill>
                  <a:srgbClr val="FFFFFF"/>
                </a:solidFill>
                <a:latin typeface="Arial"/>
                <a:cs typeface="Arial"/>
              </a:defRPr>
            </a:lvl1pPr>
          </a:lstStyle>
          <a:p>
            <a:r>
              <a:rPr lang="en-US" dirty="0"/>
              <a:t>UCSF MALARIA ELIMINATION INITIATIVE (MEI)</a:t>
            </a:r>
          </a:p>
        </p:txBody>
      </p:sp>
      <p:sp>
        <p:nvSpPr>
          <p:cNvPr id="6" name="Slide Number Placeholder 5"/>
          <p:cNvSpPr>
            <a:spLocks noGrp="1"/>
          </p:cNvSpPr>
          <p:nvPr>
            <p:ph type="sldNum" sz="quarter" idx="12"/>
          </p:nvPr>
        </p:nvSpPr>
        <p:spPr>
          <a:xfrm>
            <a:off x="609600" y="6487391"/>
            <a:ext cx="524197" cy="365125"/>
          </a:xfrm>
        </p:spPr>
        <p:txBody>
          <a:bodyPr/>
          <a:lstStyle>
            <a:lvl1pPr algn="l">
              <a:defRPr sz="900">
                <a:solidFill>
                  <a:srgbClr val="FFFFFF"/>
                </a:solidFill>
              </a:defRPr>
            </a:lvl1pPr>
          </a:lstStyle>
          <a:p>
            <a:fld id="{B96B1F4E-C01C-E348-B05E-AA80DAAC349F}" type="slidenum">
              <a:rPr lang="en-US" smtClean="0"/>
              <a:pPr/>
              <a:t>‹#›</a:t>
            </a:fld>
            <a:endParaRPr lang="en-US" dirty="0"/>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789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8" name="Picture 7" descr="Africa_Trip_June_2011-3 102 (1).jpg"/>
          <p:cNvPicPr>
            <a:picLocks noChangeAspect="1"/>
          </p:cNvPicPr>
          <p:nvPr userDrawn="1"/>
        </p:nvPicPr>
        <p:blipFill rotWithShape="1">
          <a:blip r:embed="rId2" cstate="screen">
            <a:alphaModFix amt="18000"/>
            <a:extLst>
              <a:ext uri="{28A0092B-C50C-407E-A947-70E740481C1C}">
                <a14:useLocalDpi xmlns:a14="http://schemas.microsoft.com/office/drawing/2010/main"/>
              </a:ext>
            </a:extLst>
          </a:blip>
          <a:srcRect/>
          <a:stretch/>
        </p:blipFill>
        <p:spPr>
          <a:xfrm>
            <a:off x="0" y="-1"/>
            <a:ext cx="12192000" cy="6852515"/>
          </a:xfrm>
          <a:prstGeom prst="rect">
            <a:avLst/>
          </a:prstGeom>
        </p:spPr>
      </p:pic>
      <p:sp>
        <p:nvSpPr>
          <p:cNvPr id="9" name="Rectangle 8"/>
          <p:cNvSpPr/>
          <p:nvPr userDrawn="1"/>
        </p:nvSpPr>
        <p:spPr>
          <a:xfrm>
            <a:off x="0" y="6487391"/>
            <a:ext cx="12192000" cy="365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371540"/>
            <a:ext cx="10972800" cy="1112189"/>
          </a:xfrm>
        </p:spPr>
        <p:txBody>
          <a:bodyPr lIns="108000" tIns="0" rIns="0" bIns="0" anchor="ctr" anchorCtr="0">
            <a:normAutofit/>
          </a:bodyPr>
          <a:lstStyle>
            <a:lvl1pPr algn="l">
              <a:defRPr sz="3800" b="1" i="0">
                <a:solidFill>
                  <a:srgbClr val="18A3AC"/>
                </a:solidFill>
                <a:latin typeface="Arial"/>
                <a:cs typeface="Arial"/>
              </a:defRPr>
            </a:lvl1pPr>
          </a:lstStyle>
          <a:p>
            <a:r>
              <a:rPr lang="en-US" dirty="0"/>
              <a:t>Click to edit Master title style</a:t>
            </a:r>
          </a:p>
        </p:txBody>
      </p:sp>
      <p:sp>
        <p:nvSpPr>
          <p:cNvPr id="5" name="Footer Placeholder 4"/>
          <p:cNvSpPr>
            <a:spLocks noGrp="1"/>
          </p:cNvSpPr>
          <p:nvPr>
            <p:ph type="ftr" sz="quarter" idx="11"/>
          </p:nvPr>
        </p:nvSpPr>
        <p:spPr>
          <a:xfrm>
            <a:off x="1133798" y="6487391"/>
            <a:ext cx="8539369" cy="365125"/>
          </a:xfrm>
        </p:spPr>
        <p:txBody>
          <a:bodyPr/>
          <a:lstStyle>
            <a:lvl1pPr algn="l">
              <a:defRPr sz="1100" b="1" i="0">
                <a:solidFill>
                  <a:srgbClr val="FFFFFF"/>
                </a:solidFill>
                <a:latin typeface="Arial"/>
                <a:cs typeface="Arial"/>
              </a:defRPr>
            </a:lvl1pPr>
          </a:lstStyle>
          <a:p>
            <a:r>
              <a:rPr lang="en-US" dirty="0"/>
              <a:t>UCSF MALARIA ELIMINATION INITIATIVE (MEI)</a:t>
            </a:r>
          </a:p>
        </p:txBody>
      </p:sp>
      <p:sp>
        <p:nvSpPr>
          <p:cNvPr id="6" name="Slide Number Placeholder 5"/>
          <p:cNvSpPr>
            <a:spLocks noGrp="1"/>
          </p:cNvSpPr>
          <p:nvPr>
            <p:ph type="sldNum" sz="quarter" idx="12"/>
          </p:nvPr>
        </p:nvSpPr>
        <p:spPr>
          <a:xfrm>
            <a:off x="609600" y="6487391"/>
            <a:ext cx="524197" cy="365125"/>
          </a:xfrm>
        </p:spPr>
        <p:txBody>
          <a:bodyPr/>
          <a:lstStyle>
            <a:lvl1pPr algn="l">
              <a:defRPr sz="900">
                <a:solidFill>
                  <a:srgbClr val="FFFFFF"/>
                </a:solidFill>
              </a:defRPr>
            </a:lvl1pPr>
          </a:lstStyle>
          <a:p>
            <a:fld id="{B96B1F4E-C01C-E348-B05E-AA80DAAC349F}" type="slidenum">
              <a:rPr lang="en-US" smtClean="0"/>
              <a:pPr/>
              <a:t>‹#›</a:t>
            </a:fld>
            <a:endParaRPr lang="en-US" dirty="0"/>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896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5B5A41-69FF-3648-BF9B-AFBA42912C9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064CCB3-CC22-4240-8E0C-E279038D089D}"/>
              </a:ext>
            </a:extLst>
          </p:cNvPr>
          <p:cNvSpPr/>
          <p:nvPr userDrawn="1"/>
        </p:nvSpPr>
        <p:spPr>
          <a:xfrm>
            <a:off x="-2041512" y="1033153"/>
            <a:ext cx="6494759" cy="631767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5107432" y="1884363"/>
            <a:ext cx="6549136" cy="2387600"/>
          </a:xfrm>
        </p:spPr>
        <p:txBody>
          <a:bodyPr anchor="b"/>
          <a:lstStyle>
            <a:lvl1pPr algn="l">
              <a:defRPr sz="6000">
                <a:ln>
                  <a:noFill/>
                </a:ln>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ACEC0AD-4CD1-4B4D-9779-2E1F09C43051}"/>
              </a:ext>
            </a:extLst>
          </p:cNvPr>
          <p:cNvSpPr>
            <a:spLocks noGrp="1"/>
          </p:cNvSpPr>
          <p:nvPr>
            <p:ph type="subTitle" idx="1"/>
          </p:nvPr>
        </p:nvSpPr>
        <p:spPr>
          <a:xfrm>
            <a:off x="5107432" y="4364038"/>
            <a:ext cx="6549136" cy="1655762"/>
          </a:xfrm>
        </p:spPr>
        <p:txBody>
          <a:bodyPr/>
          <a:lstStyle>
            <a:lvl1pPr marL="0" indent="0" algn="l">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Picture Placeholder 7">
            <a:extLst>
              <a:ext uri="{FF2B5EF4-FFF2-40B4-BE49-F238E27FC236}">
                <a16:creationId xmlns:a16="http://schemas.microsoft.com/office/drawing/2014/main" id="{B25F3FAA-2F95-1643-8351-10F5AE4DEAB2}"/>
              </a:ext>
            </a:extLst>
          </p:cNvPr>
          <p:cNvSpPr>
            <a:spLocks noGrp="1"/>
          </p:cNvSpPr>
          <p:nvPr>
            <p:ph type="pic" sz="quarter" idx="10"/>
          </p:nvPr>
        </p:nvSpPr>
        <p:spPr>
          <a:xfrm>
            <a:off x="-2607304" y="-783771"/>
            <a:ext cx="7430393" cy="7433954"/>
          </a:xfrm>
          <a:prstGeom prst="ellipse">
            <a:avLst/>
          </a:prstGeom>
          <a:ln w="57150">
            <a:noFill/>
          </a:ln>
        </p:spPr>
        <p:txBody>
          <a:bodyPr/>
          <a:lstStyle/>
          <a:p>
            <a:endParaRPr lang="en-US"/>
          </a:p>
        </p:txBody>
      </p:sp>
      <p:sp>
        <p:nvSpPr>
          <p:cNvPr id="11" name="TextBox 10">
            <a:extLst>
              <a:ext uri="{FF2B5EF4-FFF2-40B4-BE49-F238E27FC236}">
                <a16:creationId xmlns:a16="http://schemas.microsoft.com/office/drawing/2014/main" id="{E8886AD6-C038-6A4A-9B46-B000F3276742}"/>
              </a:ext>
            </a:extLst>
          </p:cNvPr>
          <p:cNvSpPr txBox="1"/>
          <p:nvPr userDrawn="1"/>
        </p:nvSpPr>
        <p:spPr>
          <a:xfrm>
            <a:off x="5107607" y="1373404"/>
            <a:ext cx="341689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 Global Health Group’s </a:t>
            </a:r>
            <a:br>
              <a:rPr lang="en-US" dirty="0">
                <a:solidFill>
                  <a:schemeClr val="bg1"/>
                </a:solidFill>
              </a:rPr>
            </a:br>
            <a:r>
              <a:rPr lang="en-US" dirty="0">
                <a:solidFill>
                  <a:schemeClr val="bg1"/>
                </a:solidFill>
              </a:rPr>
              <a:t>Malaria Elimination Initiative (MEI)</a:t>
            </a:r>
            <a:endParaRPr lang="en-US" sz="1800" dirty="0">
              <a:solidFill>
                <a:schemeClr val="bg1"/>
              </a:solidFill>
            </a:endParaRPr>
          </a:p>
        </p:txBody>
      </p:sp>
    </p:spTree>
    <p:extLst>
      <p:ext uri="{BB962C8B-B14F-4D97-AF65-F5344CB8AC3E}">
        <p14:creationId xmlns:p14="http://schemas.microsoft.com/office/powerpoint/2010/main" val="64584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5B5A41-69FF-3648-BF9B-AFBA42912C9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558140" y="1884363"/>
            <a:ext cx="11098428" cy="2022619"/>
          </a:xfrm>
        </p:spPr>
        <p:txBody>
          <a:bodyPr anchor="b"/>
          <a:lstStyle>
            <a:lvl1pPr algn="ctr">
              <a:defRPr sz="6000">
                <a:ln>
                  <a:noFill/>
                </a:ln>
                <a:solidFill>
                  <a:schemeClr val="bg1"/>
                </a:solidFill>
              </a:defRPr>
            </a:lvl1pPr>
          </a:lstStyle>
          <a:p>
            <a:r>
              <a:rPr lang="en-US" dirty="0"/>
              <a:t>Click to edit Master title style</a:t>
            </a:r>
          </a:p>
        </p:txBody>
      </p:sp>
      <p:sp>
        <p:nvSpPr>
          <p:cNvPr id="11" name="TextBox 10">
            <a:extLst>
              <a:ext uri="{FF2B5EF4-FFF2-40B4-BE49-F238E27FC236}">
                <a16:creationId xmlns:a16="http://schemas.microsoft.com/office/drawing/2014/main" id="{E8886AD6-C038-6A4A-9B46-B000F3276742}"/>
              </a:ext>
            </a:extLst>
          </p:cNvPr>
          <p:cNvSpPr txBox="1"/>
          <p:nvPr userDrawn="1"/>
        </p:nvSpPr>
        <p:spPr>
          <a:xfrm>
            <a:off x="4398906" y="5727412"/>
            <a:ext cx="341689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a:t>
            </a:r>
            <a:br>
              <a:rPr lang="en-US" dirty="0">
                <a:solidFill>
                  <a:schemeClr val="bg1"/>
                </a:solidFill>
              </a:rPr>
            </a:br>
            <a:r>
              <a:rPr lang="en-US" dirty="0">
                <a:solidFill>
                  <a:schemeClr val="bg1"/>
                </a:solidFill>
              </a:rPr>
              <a:t>Malaria Elimination Initiative (MEI)</a:t>
            </a:r>
            <a:endParaRPr lang="en-US" sz="1800" dirty="0">
              <a:solidFill>
                <a:schemeClr val="bg1"/>
              </a:solidFill>
            </a:endParaRPr>
          </a:p>
        </p:txBody>
      </p:sp>
    </p:spTree>
    <p:extLst>
      <p:ext uri="{BB962C8B-B14F-4D97-AF65-F5344CB8AC3E}">
        <p14:creationId xmlns:p14="http://schemas.microsoft.com/office/powerpoint/2010/main" val="139572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descr="A picture containing text, indoor, person&#10;&#10;Description automatically generated">
            <a:extLst>
              <a:ext uri="{FF2B5EF4-FFF2-40B4-BE49-F238E27FC236}">
                <a16:creationId xmlns:a16="http://schemas.microsoft.com/office/drawing/2014/main" id="{CE3E04B4-7A84-DD40-9090-E7E05FF3BB61}"/>
              </a:ext>
            </a:extLst>
          </p:cNvPr>
          <p:cNvPicPr>
            <a:picLocks noChangeAspect="1"/>
          </p:cNvPicPr>
          <p:nvPr userDrawn="1"/>
        </p:nvPicPr>
        <p:blipFill rotWithShape="1">
          <a:blip r:embed="rId2">
            <a:graysc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70545BFA-F216-9845-8C49-D2DB2B56CB75}"/>
              </a:ext>
            </a:extLst>
          </p:cNvPr>
          <p:cNvSpPr/>
          <p:nvPr userDrawn="1"/>
        </p:nvSpPr>
        <p:spPr>
          <a:xfrm>
            <a:off x="0" y="0"/>
            <a:ext cx="12192000" cy="6858000"/>
          </a:xfrm>
          <a:prstGeom prst="rect">
            <a:avLst/>
          </a:prstGeom>
          <a:solidFill>
            <a:srgbClr val="18333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819400" y="1397480"/>
            <a:ext cx="10575913" cy="2387600"/>
          </a:xfrm>
        </p:spPr>
        <p:txBody>
          <a:bodyPr anchor="b"/>
          <a:lstStyle>
            <a:lvl1pPr algn="ctr">
              <a:defRPr sz="6000">
                <a:ln>
                  <a:noFill/>
                </a:ln>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ACEC0AD-4CD1-4B4D-9779-2E1F09C43051}"/>
              </a:ext>
            </a:extLst>
          </p:cNvPr>
          <p:cNvSpPr>
            <a:spLocks noGrp="1"/>
          </p:cNvSpPr>
          <p:nvPr>
            <p:ph type="subTitle" idx="1"/>
          </p:nvPr>
        </p:nvSpPr>
        <p:spPr>
          <a:xfrm>
            <a:off x="819400" y="3877155"/>
            <a:ext cx="10575913"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Box 10">
            <a:extLst>
              <a:ext uri="{FF2B5EF4-FFF2-40B4-BE49-F238E27FC236}">
                <a16:creationId xmlns:a16="http://schemas.microsoft.com/office/drawing/2014/main" id="{E8886AD6-C038-6A4A-9B46-B000F3276742}"/>
              </a:ext>
            </a:extLst>
          </p:cNvPr>
          <p:cNvSpPr txBox="1"/>
          <p:nvPr userDrawn="1"/>
        </p:nvSpPr>
        <p:spPr>
          <a:xfrm>
            <a:off x="4387551" y="5819487"/>
            <a:ext cx="341689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 Global Health Group’s </a:t>
            </a:r>
            <a:br>
              <a:rPr lang="en-US" dirty="0">
                <a:solidFill>
                  <a:schemeClr val="bg1"/>
                </a:solidFill>
              </a:rPr>
            </a:br>
            <a:r>
              <a:rPr lang="en-US" dirty="0">
                <a:solidFill>
                  <a:schemeClr val="bg1"/>
                </a:solidFill>
              </a:rPr>
              <a:t>Malaria Elimination Initiative (MEI)</a:t>
            </a:r>
            <a:endParaRPr lang="en-US" sz="1800" dirty="0">
              <a:solidFill>
                <a:schemeClr val="bg1"/>
              </a:solidFill>
            </a:endParaRPr>
          </a:p>
        </p:txBody>
      </p:sp>
    </p:spTree>
    <p:extLst>
      <p:ext uri="{BB962C8B-B14F-4D97-AF65-F5344CB8AC3E}">
        <p14:creationId xmlns:p14="http://schemas.microsoft.com/office/powerpoint/2010/main" val="275564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1AD8-9EB4-2E4E-AEF6-99C4DFCB6FFA}"/>
              </a:ext>
            </a:extLst>
          </p:cNvPr>
          <p:cNvSpPr>
            <a:spLocks noGrp="1"/>
          </p:cNvSpPr>
          <p:nvPr>
            <p:ph type="title"/>
          </p:nvPr>
        </p:nvSpPr>
        <p:spPr>
          <a:xfrm>
            <a:off x="486888" y="365125"/>
            <a:ext cx="11388436" cy="1329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3F744E5-5CFD-FF4F-9DD4-FBB354D4328F}"/>
              </a:ext>
            </a:extLst>
          </p:cNvPr>
          <p:cNvSpPr>
            <a:spLocks noGrp="1"/>
          </p:cNvSpPr>
          <p:nvPr>
            <p:ph idx="1"/>
          </p:nvPr>
        </p:nvSpPr>
        <p:spPr>
          <a:xfrm>
            <a:off x="486888" y="1825625"/>
            <a:ext cx="11388436" cy="4351338"/>
          </a:xfrm>
        </p:spPr>
        <p:txBody>
          <a:bodyPr/>
          <a:lstStyle>
            <a:lvl1pPr>
              <a:defRPr sz="2400">
                <a:solidFill>
                  <a:schemeClr val="tx1">
                    <a:lumMod val="75000"/>
                    <a:lumOff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6F48A9C3-2C84-934F-BBCE-B9CD2872E867}"/>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Tree>
    <p:extLst>
      <p:ext uri="{BB962C8B-B14F-4D97-AF65-F5344CB8AC3E}">
        <p14:creationId xmlns:p14="http://schemas.microsoft.com/office/powerpoint/2010/main" val="304721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1AD8-9EB4-2E4E-AEF6-99C4DFCB6FFA}"/>
              </a:ext>
            </a:extLst>
          </p:cNvPr>
          <p:cNvSpPr>
            <a:spLocks noGrp="1"/>
          </p:cNvSpPr>
          <p:nvPr>
            <p:ph type="title"/>
          </p:nvPr>
        </p:nvSpPr>
        <p:spPr>
          <a:xfrm>
            <a:off x="486888" y="365125"/>
            <a:ext cx="11388436" cy="84690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3F744E5-5CFD-FF4F-9DD4-FBB354D4328F}"/>
              </a:ext>
            </a:extLst>
          </p:cNvPr>
          <p:cNvSpPr>
            <a:spLocks noGrp="1"/>
          </p:cNvSpPr>
          <p:nvPr>
            <p:ph idx="1"/>
          </p:nvPr>
        </p:nvSpPr>
        <p:spPr>
          <a:xfrm>
            <a:off x="486888" y="1825625"/>
            <a:ext cx="11388436" cy="4351338"/>
          </a:xfrm>
        </p:spPr>
        <p:txBody>
          <a:bodyPr/>
          <a:lstStyle>
            <a:lvl1pPr>
              <a:defRPr sz="2000">
                <a:solidFill>
                  <a:schemeClr val="tx1">
                    <a:lumMod val="75000"/>
                    <a:lumOff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6F48A9C3-2C84-934F-BBCE-B9CD2872E867}"/>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
        <p:nvSpPr>
          <p:cNvPr id="11" name="Text Placeholder 10">
            <a:extLst>
              <a:ext uri="{FF2B5EF4-FFF2-40B4-BE49-F238E27FC236}">
                <a16:creationId xmlns:a16="http://schemas.microsoft.com/office/drawing/2014/main" id="{67E1CA0D-62A4-9749-B432-3FB7A6B53E40}"/>
              </a:ext>
            </a:extLst>
          </p:cNvPr>
          <p:cNvSpPr>
            <a:spLocks noGrp="1"/>
          </p:cNvSpPr>
          <p:nvPr>
            <p:ph type="body" sz="quarter" idx="10"/>
          </p:nvPr>
        </p:nvSpPr>
        <p:spPr>
          <a:xfrm>
            <a:off x="475488" y="1212027"/>
            <a:ext cx="11388725" cy="495300"/>
          </a:xfrm>
        </p:spPr>
        <p:txBody>
          <a:bodyPr/>
          <a:lstStyle>
            <a:lvl1pPr>
              <a:buFontTx/>
              <a:buNone/>
              <a:defRPr>
                <a:solidFill>
                  <a:schemeClr val="accent3"/>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68848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2E09D5-A1EB-B341-BD80-46CA34CAF6D6}"/>
              </a:ext>
            </a:extLst>
          </p:cNvPr>
          <p:cNvSpPr/>
          <p:nvPr userDrawn="1"/>
        </p:nvSpPr>
        <p:spPr>
          <a:xfrm>
            <a:off x="461272" y="1609913"/>
            <a:ext cx="5580900" cy="46008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564CBB-4813-1745-93AE-4B0B327EB08C}"/>
              </a:ext>
            </a:extLst>
          </p:cNvPr>
          <p:cNvSpPr/>
          <p:nvPr userDrawn="1"/>
        </p:nvSpPr>
        <p:spPr>
          <a:xfrm>
            <a:off x="508399" y="1655063"/>
            <a:ext cx="5484685" cy="814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A5F4CC-C7FA-0F42-8D18-D2463E941CAB}"/>
              </a:ext>
            </a:extLst>
          </p:cNvPr>
          <p:cNvSpPr>
            <a:spLocks noGrp="1"/>
          </p:cNvSpPr>
          <p:nvPr>
            <p:ph type="title"/>
          </p:nvPr>
        </p:nvSpPr>
        <p:spPr>
          <a:xfrm>
            <a:off x="486888" y="365125"/>
            <a:ext cx="1121822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ADCA73-8D05-5745-ACB4-5190C58D0B03}"/>
              </a:ext>
            </a:extLst>
          </p:cNvPr>
          <p:cNvSpPr>
            <a:spLocks noGrp="1"/>
          </p:cNvSpPr>
          <p:nvPr>
            <p:ph type="body" idx="1"/>
          </p:nvPr>
        </p:nvSpPr>
        <p:spPr>
          <a:xfrm>
            <a:off x="555899" y="1609913"/>
            <a:ext cx="548468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0CC1EF3-5D8A-DB47-8B5E-4166F46CBAF8}"/>
              </a:ext>
            </a:extLst>
          </p:cNvPr>
          <p:cNvSpPr>
            <a:spLocks noGrp="1"/>
          </p:cNvSpPr>
          <p:nvPr>
            <p:ph sz="half" idx="2"/>
          </p:nvPr>
        </p:nvSpPr>
        <p:spPr>
          <a:xfrm>
            <a:off x="555899" y="2612573"/>
            <a:ext cx="5484685" cy="3505840"/>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AAA40B30-55AC-634E-80AC-88004EDC7969}"/>
              </a:ext>
            </a:extLst>
          </p:cNvPr>
          <p:cNvSpPr/>
          <p:nvPr userDrawn="1"/>
        </p:nvSpPr>
        <p:spPr>
          <a:xfrm>
            <a:off x="6125800" y="1609913"/>
            <a:ext cx="5580900" cy="46008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385B10-A55D-9B43-A902-CB1F4F2004C4}"/>
              </a:ext>
            </a:extLst>
          </p:cNvPr>
          <p:cNvSpPr/>
          <p:nvPr userDrawn="1"/>
        </p:nvSpPr>
        <p:spPr>
          <a:xfrm>
            <a:off x="6172927" y="1655063"/>
            <a:ext cx="5484685" cy="814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3632301C-63F0-4D46-8F52-E82DA7852601}"/>
              </a:ext>
            </a:extLst>
          </p:cNvPr>
          <p:cNvSpPr>
            <a:spLocks noGrp="1"/>
          </p:cNvSpPr>
          <p:nvPr>
            <p:ph type="body" idx="10"/>
          </p:nvPr>
        </p:nvSpPr>
        <p:spPr>
          <a:xfrm>
            <a:off x="6220427" y="1609913"/>
            <a:ext cx="548468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6387F4EA-6F24-524C-A572-5AD8E412FDA8}"/>
              </a:ext>
            </a:extLst>
          </p:cNvPr>
          <p:cNvSpPr>
            <a:spLocks noGrp="1"/>
          </p:cNvSpPr>
          <p:nvPr>
            <p:ph sz="half" idx="11"/>
          </p:nvPr>
        </p:nvSpPr>
        <p:spPr>
          <a:xfrm>
            <a:off x="6220427" y="2612573"/>
            <a:ext cx="5484685" cy="3505840"/>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id="{1351C491-1F21-4749-9EE6-48622DD135F2}"/>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Tree>
    <p:extLst>
      <p:ext uri="{BB962C8B-B14F-4D97-AF65-F5344CB8AC3E}">
        <p14:creationId xmlns:p14="http://schemas.microsoft.com/office/powerpoint/2010/main" val="223300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4CC-C7FA-0F42-8D18-D2463E941CAB}"/>
              </a:ext>
            </a:extLst>
          </p:cNvPr>
          <p:cNvSpPr>
            <a:spLocks noGrp="1"/>
          </p:cNvSpPr>
          <p:nvPr>
            <p:ph type="title"/>
          </p:nvPr>
        </p:nvSpPr>
        <p:spPr>
          <a:xfrm>
            <a:off x="486888" y="365125"/>
            <a:ext cx="11218224" cy="1325563"/>
          </a:xfrm>
        </p:spPr>
        <p:txBody>
          <a:bodyPr/>
          <a:lstStyle/>
          <a:p>
            <a:r>
              <a:rPr lang="en-US"/>
              <a:t>Click to edit Master title style</a:t>
            </a:r>
          </a:p>
        </p:txBody>
      </p:sp>
      <p:sp>
        <p:nvSpPr>
          <p:cNvPr id="18" name="TextBox 17">
            <a:extLst>
              <a:ext uri="{FF2B5EF4-FFF2-40B4-BE49-F238E27FC236}">
                <a16:creationId xmlns:a16="http://schemas.microsoft.com/office/drawing/2014/main" id="{1351C491-1F21-4749-9EE6-48622DD135F2}"/>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
        <p:nvSpPr>
          <p:cNvPr id="19" name="Text Placeholder 2">
            <a:extLst>
              <a:ext uri="{FF2B5EF4-FFF2-40B4-BE49-F238E27FC236}">
                <a16:creationId xmlns:a16="http://schemas.microsoft.com/office/drawing/2014/main" id="{A9D9A34E-B74F-404F-9A92-84158A67080A}"/>
              </a:ext>
            </a:extLst>
          </p:cNvPr>
          <p:cNvSpPr>
            <a:spLocks noGrp="1"/>
          </p:cNvSpPr>
          <p:nvPr>
            <p:ph type="body" idx="13"/>
          </p:nvPr>
        </p:nvSpPr>
        <p:spPr>
          <a:xfrm>
            <a:off x="8983422" y="1586163"/>
            <a:ext cx="2697940"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Picture Placeholder 5">
            <a:extLst>
              <a:ext uri="{FF2B5EF4-FFF2-40B4-BE49-F238E27FC236}">
                <a16:creationId xmlns:a16="http://schemas.microsoft.com/office/drawing/2014/main" id="{67AFCB7A-9A83-BF4D-8285-7AE8F86BB9D2}"/>
              </a:ext>
            </a:extLst>
          </p:cNvPr>
          <p:cNvSpPr>
            <a:spLocks noGrp="1"/>
          </p:cNvSpPr>
          <p:nvPr>
            <p:ph type="pic" sz="quarter" idx="16"/>
          </p:nvPr>
        </p:nvSpPr>
        <p:spPr>
          <a:xfrm>
            <a:off x="9077474" y="2540811"/>
            <a:ext cx="2493962" cy="2493962"/>
          </a:xfrm>
          <a:prstGeom prst="ellipse">
            <a:avLst/>
          </a:prstGeom>
        </p:spPr>
        <p:txBody>
          <a:bodyPr/>
          <a:lstStyle/>
          <a:p>
            <a:endParaRPr lang="en-US"/>
          </a:p>
        </p:txBody>
      </p:sp>
      <p:sp>
        <p:nvSpPr>
          <p:cNvPr id="22" name="Content Placeholder 3">
            <a:extLst>
              <a:ext uri="{FF2B5EF4-FFF2-40B4-BE49-F238E27FC236}">
                <a16:creationId xmlns:a16="http://schemas.microsoft.com/office/drawing/2014/main" id="{D1044C71-B8F0-4845-AB7A-225F598006B0}"/>
              </a:ext>
            </a:extLst>
          </p:cNvPr>
          <p:cNvSpPr>
            <a:spLocks noGrp="1"/>
          </p:cNvSpPr>
          <p:nvPr>
            <p:ph sz="half" idx="17"/>
          </p:nvPr>
        </p:nvSpPr>
        <p:spPr>
          <a:xfrm>
            <a:off x="8975485" y="5225149"/>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4" name="Text Placeholder 2">
            <a:extLst>
              <a:ext uri="{FF2B5EF4-FFF2-40B4-BE49-F238E27FC236}">
                <a16:creationId xmlns:a16="http://schemas.microsoft.com/office/drawing/2014/main" id="{17A43002-3BA5-DD40-927D-D68307FA3031}"/>
              </a:ext>
            </a:extLst>
          </p:cNvPr>
          <p:cNvSpPr>
            <a:spLocks noGrp="1"/>
          </p:cNvSpPr>
          <p:nvPr>
            <p:ph type="body" idx="18"/>
          </p:nvPr>
        </p:nvSpPr>
        <p:spPr>
          <a:xfrm>
            <a:off x="6235316" y="1586163"/>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Picture Placeholder 5">
            <a:extLst>
              <a:ext uri="{FF2B5EF4-FFF2-40B4-BE49-F238E27FC236}">
                <a16:creationId xmlns:a16="http://schemas.microsoft.com/office/drawing/2014/main" id="{6DD0370F-0E97-3842-9573-2B4D470A08FB}"/>
              </a:ext>
            </a:extLst>
          </p:cNvPr>
          <p:cNvSpPr>
            <a:spLocks noGrp="1"/>
          </p:cNvSpPr>
          <p:nvPr>
            <p:ph type="pic" sz="quarter" idx="19"/>
          </p:nvPr>
        </p:nvSpPr>
        <p:spPr>
          <a:xfrm>
            <a:off x="6235316" y="2540811"/>
            <a:ext cx="2493962" cy="2493962"/>
          </a:xfrm>
          <a:prstGeom prst="ellipse">
            <a:avLst/>
          </a:prstGeom>
        </p:spPr>
        <p:txBody>
          <a:bodyPr/>
          <a:lstStyle/>
          <a:p>
            <a:endParaRPr lang="en-US"/>
          </a:p>
        </p:txBody>
      </p:sp>
      <p:sp>
        <p:nvSpPr>
          <p:cNvPr id="26" name="Content Placeholder 3">
            <a:extLst>
              <a:ext uri="{FF2B5EF4-FFF2-40B4-BE49-F238E27FC236}">
                <a16:creationId xmlns:a16="http://schemas.microsoft.com/office/drawing/2014/main" id="{B37AF51A-33A7-C440-B460-B62161072233}"/>
              </a:ext>
            </a:extLst>
          </p:cNvPr>
          <p:cNvSpPr>
            <a:spLocks noGrp="1"/>
          </p:cNvSpPr>
          <p:nvPr>
            <p:ph sz="half" idx="20"/>
          </p:nvPr>
        </p:nvSpPr>
        <p:spPr>
          <a:xfrm>
            <a:off x="6133327" y="5225149"/>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7" name="Text Placeholder 2">
            <a:extLst>
              <a:ext uri="{FF2B5EF4-FFF2-40B4-BE49-F238E27FC236}">
                <a16:creationId xmlns:a16="http://schemas.microsoft.com/office/drawing/2014/main" id="{30839321-5009-B549-9D75-21C6FE3B7419}"/>
              </a:ext>
            </a:extLst>
          </p:cNvPr>
          <p:cNvSpPr>
            <a:spLocks noGrp="1"/>
          </p:cNvSpPr>
          <p:nvPr>
            <p:ph type="body" idx="21"/>
          </p:nvPr>
        </p:nvSpPr>
        <p:spPr>
          <a:xfrm>
            <a:off x="3416909" y="1586163"/>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Picture Placeholder 5">
            <a:extLst>
              <a:ext uri="{FF2B5EF4-FFF2-40B4-BE49-F238E27FC236}">
                <a16:creationId xmlns:a16="http://schemas.microsoft.com/office/drawing/2014/main" id="{4653815F-0B87-7340-822E-1518456B51A5}"/>
              </a:ext>
            </a:extLst>
          </p:cNvPr>
          <p:cNvSpPr>
            <a:spLocks noGrp="1"/>
          </p:cNvSpPr>
          <p:nvPr>
            <p:ph type="pic" sz="quarter" idx="22"/>
          </p:nvPr>
        </p:nvSpPr>
        <p:spPr>
          <a:xfrm>
            <a:off x="3416909" y="2540811"/>
            <a:ext cx="2493962" cy="2493962"/>
          </a:xfrm>
          <a:prstGeom prst="ellipse">
            <a:avLst/>
          </a:prstGeom>
        </p:spPr>
        <p:txBody>
          <a:bodyPr/>
          <a:lstStyle/>
          <a:p>
            <a:endParaRPr lang="en-US"/>
          </a:p>
        </p:txBody>
      </p:sp>
      <p:sp>
        <p:nvSpPr>
          <p:cNvPr id="29" name="Content Placeholder 3">
            <a:extLst>
              <a:ext uri="{FF2B5EF4-FFF2-40B4-BE49-F238E27FC236}">
                <a16:creationId xmlns:a16="http://schemas.microsoft.com/office/drawing/2014/main" id="{B024D9DA-7C9A-FB46-B30F-7AD948BCD327}"/>
              </a:ext>
            </a:extLst>
          </p:cNvPr>
          <p:cNvSpPr>
            <a:spLocks noGrp="1"/>
          </p:cNvSpPr>
          <p:nvPr>
            <p:ph sz="half" idx="23"/>
          </p:nvPr>
        </p:nvSpPr>
        <p:spPr>
          <a:xfrm>
            <a:off x="3314920" y="5225149"/>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30" name="Text Placeholder 2">
            <a:extLst>
              <a:ext uri="{FF2B5EF4-FFF2-40B4-BE49-F238E27FC236}">
                <a16:creationId xmlns:a16="http://schemas.microsoft.com/office/drawing/2014/main" id="{9A14A966-8D60-BC4D-B2C4-F347081B7207}"/>
              </a:ext>
            </a:extLst>
          </p:cNvPr>
          <p:cNvSpPr>
            <a:spLocks noGrp="1"/>
          </p:cNvSpPr>
          <p:nvPr>
            <p:ph type="body" idx="24"/>
          </p:nvPr>
        </p:nvSpPr>
        <p:spPr>
          <a:xfrm>
            <a:off x="490573" y="1586163"/>
            <a:ext cx="2697940"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5">
            <a:extLst>
              <a:ext uri="{FF2B5EF4-FFF2-40B4-BE49-F238E27FC236}">
                <a16:creationId xmlns:a16="http://schemas.microsoft.com/office/drawing/2014/main" id="{B7205372-CDF1-F24B-94C7-EBFDAA383416}"/>
              </a:ext>
            </a:extLst>
          </p:cNvPr>
          <p:cNvSpPr>
            <a:spLocks noGrp="1"/>
          </p:cNvSpPr>
          <p:nvPr>
            <p:ph type="pic" sz="quarter" idx="25"/>
          </p:nvPr>
        </p:nvSpPr>
        <p:spPr>
          <a:xfrm>
            <a:off x="592562" y="2540811"/>
            <a:ext cx="2493962" cy="2493962"/>
          </a:xfrm>
          <a:prstGeom prst="ellipse">
            <a:avLst/>
          </a:prstGeom>
        </p:spPr>
        <p:txBody>
          <a:bodyPr/>
          <a:lstStyle/>
          <a:p>
            <a:endParaRPr lang="en-US"/>
          </a:p>
        </p:txBody>
      </p:sp>
      <p:sp>
        <p:nvSpPr>
          <p:cNvPr id="32" name="Content Placeholder 3">
            <a:extLst>
              <a:ext uri="{FF2B5EF4-FFF2-40B4-BE49-F238E27FC236}">
                <a16:creationId xmlns:a16="http://schemas.microsoft.com/office/drawing/2014/main" id="{35B411C1-65E1-F346-A3EF-7A98EC489A6F}"/>
              </a:ext>
            </a:extLst>
          </p:cNvPr>
          <p:cNvSpPr>
            <a:spLocks noGrp="1"/>
          </p:cNvSpPr>
          <p:nvPr>
            <p:ph sz="half" idx="26"/>
          </p:nvPr>
        </p:nvSpPr>
        <p:spPr>
          <a:xfrm>
            <a:off x="490573" y="5225149"/>
            <a:ext cx="2697940" cy="773687"/>
          </a:xfrm>
          <a:solidFill>
            <a:schemeClr val="bg1"/>
          </a:solidFill>
        </p:spPr>
        <p:txBody>
          <a:bodyPr/>
          <a:lstStyle>
            <a:lvl1pPr algn="ctr">
              <a:buFontTx/>
              <a:buNone/>
              <a:defRPr sz="1600"/>
            </a:lvl1pPr>
          </a:lstStyle>
          <a:p>
            <a:pPr lvl="0"/>
            <a:r>
              <a:rPr lang="en-US" dirty="0"/>
              <a:t>Click to edit Master text styles</a:t>
            </a:r>
          </a:p>
        </p:txBody>
      </p:sp>
    </p:spTree>
    <p:extLst>
      <p:ext uri="{BB962C8B-B14F-4D97-AF65-F5344CB8AC3E}">
        <p14:creationId xmlns:p14="http://schemas.microsoft.com/office/powerpoint/2010/main" val="4690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5F001-4DBA-1B48-928E-702934A37693}"/>
              </a:ext>
            </a:extLst>
          </p:cNvPr>
          <p:cNvSpPr>
            <a:spLocks noGrp="1"/>
          </p:cNvSpPr>
          <p:nvPr>
            <p:ph type="title"/>
          </p:nvPr>
        </p:nvSpPr>
        <p:spPr>
          <a:xfrm>
            <a:off x="486888" y="365125"/>
            <a:ext cx="108669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5D62B32-C202-7248-821B-35371D1D915D}"/>
              </a:ext>
            </a:extLst>
          </p:cNvPr>
          <p:cNvSpPr>
            <a:spLocks noGrp="1"/>
          </p:cNvSpPr>
          <p:nvPr>
            <p:ph type="body" idx="1"/>
          </p:nvPr>
        </p:nvSpPr>
        <p:spPr>
          <a:xfrm>
            <a:off x="486886" y="1825625"/>
            <a:ext cx="1086691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897500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0" r:id="rId3"/>
    <p:sldLayoutId id="2147483669" r:id="rId4"/>
    <p:sldLayoutId id="2147483661" r:id="rId5"/>
    <p:sldLayoutId id="2147483666" r:id="rId6"/>
    <p:sldLayoutId id="2147483650" r:id="rId7"/>
    <p:sldLayoutId id="2147483653" r:id="rId8"/>
    <p:sldLayoutId id="2147483667" r:id="rId9"/>
    <p:sldLayoutId id="2147483668" r:id="rId10"/>
    <p:sldLayoutId id="2147483663" r:id="rId11"/>
    <p:sldLayoutId id="2147483664" r:id="rId12"/>
    <p:sldLayoutId id="2147483665" r:id="rId13"/>
    <p:sldLayoutId id="2147483655" r:id="rId14"/>
    <p:sldLayoutId id="2147483652" r:id="rId15"/>
    <p:sldLayoutId id="2147483654" r:id="rId16"/>
    <p:sldLayoutId id="2147483656" r:id="rId17"/>
    <p:sldLayoutId id="2147483657" r:id="rId18"/>
    <p:sldLayoutId id="2147483670" r:id="rId19"/>
    <p:sldLayoutId id="2147483671" r:id="rId20"/>
    <p:sldLayoutId id="2147483672" r:id="rId21"/>
    <p:sldLayoutId id="2147483673" r:id="rId22"/>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p:txBody>
          <a:bodyPr vert="horz" lIns="0" tIns="0" rIns="0" bIns="0" rtlCol="0" anchor="b">
            <a:noAutofit/>
          </a:bodyPr>
          <a:lstStyle/>
          <a:p>
            <a:pPr algn="l"/>
            <a:br>
              <a:rPr lang="en-US" sz="1800" b="1" dirty="0"/>
            </a:br>
            <a:br>
              <a:rPr lang="en-US" sz="1800" b="1" dirty="0"/>
            </a:br>
            <a:r>
              <a:rPr lang="en-US" sz="4000" dirty="0"/>
              <a:t>Monitoring and Evaluation </a:t>
            </a:r>
            <a:br>
              <a:rPr lang="en-US" sz="4000" dirty="0"/>
            </a:br>
            <a:r>
              <a:rPr lang="en-US" sz="4000" dirty="0"/>
              <a:t>of Malaria Service Delivery Improvements</a:t>
            </a:r>
            <a:endParaRPr lang="en-US" sz="2800" dirty="0"/>
          </a:p>
        </p:txBody>
      </p:sp>
    </p:spTree>
    <p:extLst>
      <p:ext uri="{BB962C8B-B14F-4D97-AF65-F5344CB8AC3E}">
        <p14:creationId xmlns:p14="http://schemas.microsoft.com/office/powerpoint/2010/main" val="401935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 </a:t>
            </a:r>
            <a:br>
              <a:rPr lang="en-US" dirty="0"/>
            </a:br>
            <a:r>
              <a:rPr lang="en-US" dirty="0"/>
              <a:t>Late reporting and incomplete reports from facilities</a:t>
            </a:r>
          </a:p>
        </p:txBody>
      </p:sp>
      <p:graphicFrame>
        <p:nvGraphicFramePr>
          <p:cNvPr id="11" name="Table 10"/>
          <p:cNvGraphicFramePr>
            <a:graphicFrameLocks noGrp="1"/>
          </p:cNvGraphicFramePr>
          <p:nvPr>
            <p:extLst>
              <p:ext uri="{D42A27DB-BD31-4B8C-83A1-F6EECF244321}">
                <p14:modId xmlns:p14="http://schemas.microsoft.com/office/powerpoint/2010/main" val="2505265261"/>
              </p:ext>
            </p:extLst>
          </p:nvPr>
        </p:nvGraphicFramePr>
        <p:xfrm>
          <a:off x="1294409" y="2079006"/>
          <a:ext cx="9595263" cy="3175000"/>
        </p:xfrm>
        <a:graphic>
          <a:graphicData uri="http://schemas.openxmlformats.org/drawingml/2006/table">
            <a:tbl>
              <a:tblPr firstRow="1" bandRow="1">
                <a:tableStyleId>{3B4B98B0-60AC-42C2-AFA5-B58CD77FA1E5}</a:tableStyleId>
              </a:tblPr>
              <a:tblGrid>
                <a:gridCol w="3925886">
                  <a:extLst>
                    <a:ext uri="{9D8B030D-6E8A-4147-A177-3AD203B41FA5}">
                      <a16:colId xmlns:a16="http://schemas.microsoft.com/office/drawing/2014/main" val="1024781492"/>
                    </a:ext>
                  </a:extLst>
                </a:gridCol>
                <a:gridCol w="2470956">
                  <a:extLst>
                    <a:ext uri="{9D8B030D-6E8A-4147-A177-3AD203B41FA5}">
                      <a16:colId xmlns:a16="http://schemas.microsoft.com/office/drawing/2014/main" val="1976095230"/>
                    </a:ext>
                  </a:extLst>
                </a:gridCol>
                <a:gridCol w="3198421">
                  <a:extLst>
                    <a:ext uri="{9D8B030D-6E8A-4147-A177-3AD203B41FA5}">
                      <a16:colId xmlns:a16="http://schemas.microsoft.com/office/drawing/2014/main" val="3873678138"/>
                    </a:ext>
                  </a:extLst>
                </a:gridCol>
              </a:tblGrid>
              <a:tr h="370840">
                <a:tc>
                  <a:txBody>
                    <a:bodyPr/>
                    <a:lstStyle/>
                    <a:p>
                      <a:r>
                        <a:rPr lang="en-US" sz="1600" dirty="0">
                          <a:latin typeface="Arial" panose="020B0604020202020204" pitchFamily="34" charset="0"/>
                          <a:cs typeface="Arial" panose="020B0604020202020204" pitchFamily="34" charset="0"/>
                        </a:rPr>
                        <a:t>Indicator</a:t>
                      </a:r>
                    </a:p>
                  </a:txBody>
                  <a:tcPr/>
                </a:tc>
                <a:tc>
                  <a:txBody>
                    <a:bodyPr/>
                    <a:lstStyle/>
                    <a:p>
                      <a:r>
                        <a:rPr lang="en-US" sz="1600" dirty="0">
                          <a:latin typeface="Arial" panose="020B0604020202020204" pitchFamily="34" charset="0"/>
                          <a:cs typeface="Arial" panose="020B0604020202020204" pitchFamily="34" charset="0"/>
                        </a:rPr>
                        <a:t>Numerator</a:t>
                      </a:r>
                    </a:p>
                  </a:txBody>
                  <a:tcPr/>
                </a:tc>
                <a:tc>
                  <a:txBody>
                    <a:bodyPr/>
                    <a:lstStyle/>
                    <a:p>
                      <a:r>
                        <a:rPr lang="en-US" sz="1600" dirty="0">
                          <a:latin typeface="Arial" panose="020B0604020202020204" pitchFamily="34" charset="0"/>
                          <a:cs typeface="Arial" panose="020B0604020202020204" pitchFamily="34" charset="0"/>
                        </a:rPr>
                        <a:t>Denominator</a:t>
                      </a:r>
                    </a:p>
                  </a:txBody>
                  <a:tcPr/>
                </a:tc>
                <a:extLst>
                  <a:ext uri="{0D108BD9-81ED-4DB2-BD59-A6C34878D82A}">
                    <a16:rowId xmlns:a16="http://schemas.microsoft.com/office/drawing/2014/main" val="2443116506"/>
                  </a:ext>
                </a:extLst>
              </a:tr>
              <a:tr h="370840">
                <a:tc>
                  <a:txBody>
                    <a:bodyPr/>
                    <a:lstStyle/>
                    <a:p>
                      <a:r>
                        <a:rPr lang="en-US" sz="1400" dirty="0">
                          <a:latin typeface="Arial" panose="020B0604020202020204" pitchFamily="34" charset="0"/>
                          <a:cs typeface="Arial" panose="020B0604020202020204" pitchFamily="34" charset="0"/>
                        </a:rPr>
                        <a:t>% of cases notified within 24 hours via Rapid Notification System </a:t>
                      </a:r>
                    </a:p>
                  </a:txBody>
                  <a:tcPr/>
                </a:tc>
                <a:tc>
                  <a:txBody>
                    <a:bodyPr/>
                    <a:lstStyle/>
                    <a:p>
                      <a:r>
                        <a:rPr lang="en-US" sz="1400" dirty="0">
                          <a:latin typeface="Arial" panose="020B0604020202020204" pitchFamily="34" charset="0"/>
                          <a:cs typeface="Arial" panose="020B0604020202020204" pitchFamily="34" charset="0"/>
                        </a:rPr>
                        <a:t># of cases reported within 24 hours</a:t>
                      </a:r>
                    </a:p>
                  </a:txBody>
                  <a:tcPr/>
                </a:tc>
                <a:tc>
                  <a:txBody>
                    <a:bodyPr/>
                    <a:lstStyle/>
                    <a:p>
                      <a:r>
                        <a:rPr lang="en-US" sz="1400" dirty="0">
                          <a:latin typeface="Arial" panose="020B0604020202020204" pitchFamily="34" charset="0"/>
                          <a:cs typeface="Arial" panose="020B0604020202020204" pitchFamily="34" charset="0"/>
                        </a:rPr>
                        <a:t># of total cases reported</a:t>
                      </a:r>
                    </a:p>
                  </a:txBody>
                  <a:tcPr/>
                </a:tc>
                <a:extLst>
                  <a:ext uri="{0D108BD9-81ED-4DB2-BD59-A6C34878D82A}">
                    <a16:rowId xmlns:a16="http://schemas.microsoft.com/office/drawing/2014/main" val="2731336850"/>
                  </a:ext>
                </a:extLst>
              </a:tr>
              <a:tr h="370840">
                <a:tc>
                  <a:txBody>
                    <a:bodyPr/>
                    <a:lstStyle/>
                    <a:p>
                      <a:r>
                        <a:rPr lang="en-US" sz="1400" dirty="0">
                          <a:solidFill>
                            <a:schemeClr val="tx1"/>
                          </a:solidFill>
                          <a:latin typeface="Arial" panose="020B0604020202020204" pitchFamily="34" charset="0"/>
                          <a:cs typeface="Arial" panose="020B0604020202020204" pitchFamily="34" charset="0"/>
                        </a:rPr>
                        <a:t>% of expected health facility (hf) reports received </a:t>
                      </a:r>
                      <a:r>
                        <a:rPr lang="en-US" sz="1400" dirty="0">
                          <a:solidFill>
                            <a:srgbClr val="FF0000"/>
                          </a:solidFill>
                          <a:latin typeface="Arial" panose="020B0604020202020204" pitchFamily="34" charset="0"/>
                          <a:cs typeface="Arial" panose="020B0604020202020204" pitchFamily="34" charset="0"/>
                        </a:rPr>
                        <a:t>on time</a:t>
                      </a:r>
                    </a:p>
                  </a:txBody>
                  <a:tcPr/>
                </a:tc>
                <a:tc>
                  <a:txBody>
                    <a:bodyPr/>
                    <a:lstStyle/>
                    <a:p>
                      <a:r>
                        <a:rPr lang="en-US" sz="1400" dirty="0">
                          <a:solidFill>
                            <a:schemeClr val="tx1"/>
                          </a:solidFill>
                          <a:latin typeface="Arial" panose="020B0604020202020204" pitchFamily="34" charset="0"/>
                          <a:cs typeface="Arial" panose="020B0604020202020204" pitchFamily="34" charset="0"/>
                        </a:rPr>
                        <a:t># of reports received on time</a:t>
                      </a:r>
                    </a:p>
                  </a:txBody>
                  <a:tcPr/>
                </a:tc>
                <a:tc>
                  <a:txBody>
                    <a:bodyPr/>
                    <a:lstStyle/>
                    <a:p>
                      <a:r>
                        <a:rPr lang="en-US" sz="1400" dirty="0">
                          <a:solidFill>
                            <a:schemeClr val="tx1"/>
                          </a:solidFill>
                          <a:latin typeface="Arial" panose="020B0604020202020204" pitchFamily="34" charset="0"/>
                          <a:cs typeface="Arial" panose="020B0604020202020204" pitchFamily="34" charset="0"/>
                        </a:rPr>
                        <a:t># of total hf reports received </a:t>
                      </a:r>
                    </a:p>
                  </a:txBody>
                  <a:tcPr/>
                </a:tc>
                <a:extLst>
                  <a:ext uri="{0D108BD9-81ED-4DB2-BD59-A6C34878D82A}">
                    <a16:rowId xmlns:a16="http://schemas.microsoft.com/office/drawing/2014/main" val="3652173603"/>
                  </a:ext>
                </a:extLst>
              </a:tr>
              <a:tr h="370840">
                <a:tc>
                  <a:txBody>
                    <a:bodyPr/>
                    <a:lstStyle/>
                    <a:p>
                      <a:r>
                        <a:rPr lang="en-US" sz="1400" dirty="0">
                          <a:solidFill>
                            <a:srgbClr val="FF0000"/>
                          </a:solidFill>
                          <a:latin typeface="Arial" panose="020B0604020202020204" pitchFamily="34" charset="0"/>
                          <a:cs typeface="Arial" panose="020B0604020202020204" pitchFamily="34" charset="0"/>
                        </a:rPr>
                        <a:t>% of facilities visited for troubleshooting</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hf visited by surveillance officer</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total hf requiring a visit</a:t>
                      </a:r>
                    </a:p>
                  </a:txBody>
                  <a:tcPr/>
                </a:tc>
                <a:extLst>
                  <a:ext uri="{0D108BD9-81ED-4DB2-BD59-A6C34878D82A}">
                    <a16:rowId xmlns:a16="http://schemas.microsoft.com/office/drawing/2014/main" val="128356122"/>
                  </a:ext>
                </a:extLst>
              </a:tr>
              <a:tr h="370840">
                <a:tc>
                  <a:txBody>
                    <a:bodyPr/>
                    <a:lstStyle/>
                    <a:p>
                      <a:r>
                        <a:rPr lang="en-US" sz="1400" dirty="0">
                          <a:solidFill>
                            <a:srgbClr val="FF0000"/>
                          </a:solidFill>
                          <a:latin typeface="Arial" panose="020B0604020202020204" pitchFamily="34" charset="0"/>
                          <a:cs typeface="Arial" panose="020B0604020202020204" pitchFamily="34" charset="0"/>
                        </a:rPr>
                        <a:t>% of  hf w/ functioning gadgets to report using DHIS2</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hf with functioning gadgets for reporting thru DHIS2</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total hf that should be reporting by DHIS2</a:t>
                      </a:r>
                    </a:p>
                  </a:txBody>
                  <a:tcPr/>
                </a:tc>
                <a:extLst>
                  <a:ext uri="{0D108BD9-81ED-4DB2-BD59-A6C34878D82A}">
                    <a16:rowId xmlns:a16="http://schemas.microsoft.com/office/drawing/2014/main" val="3307678965"/>
                  </a:ext>
                </a:extLst>
              </a:tr>
              <a:tr h="370840">
                <a:tc>
                  <a:txBody>
                    <a:bodyPr/>
                    <a:lstStyle/>
                    <a:p>
                      <a:r>
                        <a:rPr lang="en-US" sz="1400" dirty="0">
                          <a:solidFill>
                            <a:srgbClr val="FF0000"/>
                          </a:solidFill>
                          <a:latin typeface="Arial" panose="020B0604020202020204" pitchFamily="34" charset="0"/>
                          <a:cs typeface="Arial" panose="020B0604020202020204" pitchFamily="34" charset="0"/>
                        </a:rPr>
                        <a:t>% of hf reporting CI thru DHIS2</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hf reporting CI thru DHIS2</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total hf with functioning gadgets</a:t>
                      </a:r>
                    </a:p>
                  </a:txBody>
                  <a:tcPr/>
                </a:tc>
                <a:extLst>
                  <a:ext uri="{0D108BD9-81ED-4DB2-BD59-A6C34878D82A}">
                    <a16:rowId xmlns:a16="http://schemas.microsoft.com/office/drawing/2014/main" val="2194623453"/>
                  </a:ext>
                </a:extLst>
              </a:tr>
            </a:tbl>
          </a:graphicData>
        </a:graphic>
      </p:graphicFrame>
    </p:spTree>
    <p:extLst>
      <p:ext uri="{BB962C8B-B14F-4D97-AF65-F5344CB8AC3E}">
        <p14:creationId xmlns:p14="http://schemas.microsoft.com/office/powerpoint/2010/main" val="1302843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 </a:t>
            </a:r>
            <a:br>
              <a:rPr lang="en-US" dirty="0"/>
            </a:br>
            <a:r>
              <a:rPr lang="en-US" dirty="0"/>
              <a:t>Lack of stakeholder engagement</a:t>
            </a:r>
          </a:p>
        </p:txBody>
      </p:sp>
      <p:graphicFrame>
        <p:nvGraphicFramePr>
          <p:cNvPr id="11" name="Table 10"/>
          <p:cNvGraphicFramePr>
            <a:graphicFrameLocks noGrp="1"/>
          </p:cNvGraphicFramePr>
          <p:nvPr>
            <p:extLst>
              <p:ext uri="{D42A27DB-BD31-4B8C-83A1-F6EECF244321}">
                <p14:modId xmlns:p14="http://schemas.microsoft.com/office/powerpoint/2010/main" val="2431489878"/>
              </p:ext>
            </p:extLst>
          </p:nvPr>
        </p:nvGraphicFramePr>
        <p:xfrm>
          <a:off x="1294409" y="2088817"/>
          <a:ext cx="9595263" cy="1778000"/>
        </p:xfrm>
        <a:graphic>
          <a:graphicData uri="http://schemas.openxmlformats.org/drawingml/2006/table">
            <a:tbl>
              <a:tblPr firstRow="1" bandRow="1">
                <a:tableStyleId>{3B4B98B0-60AC-42C2-AFA5-B58CD77FA1E5}</a:tableStyleId>
              </a:tblPr>
              <a:tblGrid>
                <a:gridCol w="3925886">
                  <a:extLst>
                    <a:ext uri="{9D8B030D-6E8A-4147-A177-3AD203B41FA5}">
                      <a16:colId xmlns:a16="http://schemas.microsoft.com/office/drawing/2014/main" val="1024781492"/>
                    </a:ext>
                  </a:extLst>
                </a:gridCol>
                <a:gridCol w="2470956">
                  <a:extLst>
                    <a:ext uri="{9D8B030D-6E8A-4147-A177-3AD203B41FA5}">
                      <a16:colId xmlns:a16="http://schemas.microsoft.com/office/drawing/2014/main" val="1976095230"/>
                    </a:ext>
                  </a:extLst>
                </a:gridCol>
                <a:gridCol w="3198421">
                  <a:extLst>
                    <a:ext uri="{9D8B030D-6E8A-4147-A177-3AD203B41FA5}">
                      <a16:colId xmlns:a16="http://schemas.microsoft.com/office/drawing/2014/main" val="3873678138"/>
                    </a:ext>
                  </a:extLst>
                </a:gridCol>
              </a:tblGrid>
              <a:tr h="370840">
                <a:tc>
                  <a:txBody>
                    <a:bodyPr/>
                    <a:lstStyle/>
                    <a:p>
                      <a:r>
                        <a:rPr lang="en-US" sz="1600" dirty="0">
                          <a:latin typeface="Arial" panose="020B0604020202020204" pitchFamily="34" charset="0"/>
                          <a:cs typeface="Arial" panose="020B0604020202020204" pitchFamily="34" charset="0"/>
                        </a:rPr>
                        <a:t>Indicator</a:t>
                      </a:r>
                    </a:p>
                  </a:txBody>
                  <a:tcPr/>
                </a:tc>
                <a:tc>
                  <a:txBody>
                    <a:bodyPr/>
                    <a:lstStyle/>
                    <a:p>
                      <a:r>
                        <a:rPr lang="en-US" sz="1600" dirty="0">
                          <a:latin typeface="Arial" panose="020B0604020202020204" pitchFamily="34" charset="0"/>
                          <a:cs typeface="Arial" panose="020B0604020202020204" pitchFamily="34" charset="0"/>
                        </a:rPr>
                        <a:t>Numerator</a:t>
                      </a:r>
                    </a:p>
                  </a:txBody>
                  <a:tcPr/>
                </a:tc>
                <a:tc>
                  <a:txBody>
                    <a:bodyPr/>
                    <a:lstStyle/>
                    <a:p>
                      <a:r>
                        <a:rPr lang="en-US" sz="1600" dirty="0">
                          <a:latin typeface="Arial" panose="020B0604020202020204" pitchFamily="34" charset="0"/>
                          <a:cs typeface="Arial" panose="020B0604020202020204" pitchFamily="34" charset="0"/>
                        </a:rPr>
                        <a:t>Denominator</a:t>
                      </a:r>
                    </a:p>
                  </a:txBody>
                  <a:tcPr/>
                </a:tc>
                <a:extLst>
                  <a:ext uri="{0D108BD9-81ED-4DB2-BD59-A6C34878D82A}">
                    <a16:rowId xmlns:a16="http://schemas.microsoft.com/office/drawing/2014/main" val="2443116506"/>
                  </a:ext>
                </a:extLst>
              </a:tr>
              <a:tr h="370840">
                <a:tc>
                  <a:txBody>
                    <a:bodyPr/>
                    <a:lstStyle/>
                    <a:p>
                      <a:r>
                        <a:rPr lang="en-US" sz="1400" dirty="0">
                          <a:latin typeface="Arial" panose="020B0604020202020204" pitchFamily="34" charset="0"/>
                          <a:cs typeface="Arial" panose="020B0604020202020204" pitchFamily="34" charset="0"/>
                        </a:rPr>
                        <a:t>% of meetings held with stakeholders</a:t>
                      </a:r>
                    </a:p>
                  </a:txBody>
                  <a:tcPr/>
                </a:tc>
                <a:tc>
                  <a:txBody>
                    <a:bodyPr/>
                    <a:lstStyle/>
                    <a:p>
                      <a:r>
                        <a:rPr lang="en-US" sz="1400" dirty="0">
                          <a:latin typeface="Arial" panose="020B0604020202020204" pitchFamily="34" charset="0"/>
                          <a:cs typeface="Arial" panose="020B0604020202020204" pitchFamily="34" charset="0"/>
                        </a:rPr>
                        <a:t># of meetings held</a:t>
                      </a:r>
                    </a:p>
                  </a:txBody>
                  <a:tcPr/>
                </a:tc>
                <a:tc>
                  <a:txBody>
                    <a:bodyPr/>
                    <a:lstStyle/>
                    <a:p>
                      <a:r>
                        <a:rPr lang="en-US" sz="1400" dirty="0">
                          <a:latin typeface="Arial" panose="020B0604020202020204" pitchFamily="34" charset="0"/>
                          <a:cs typeface="Arial" panose="020B0604020202020204" pitchFamily="34" charset="0"/>
                        </a:rPr>
                        <a:t># of total meetings planned</a:t>
                      </a:r>
                    </a:p>
                  </a:txBody>
                  <a:tcPr/>
                </a:tc>
                <a:extLst>
                  <a:ext uri="{0D108BD9-81ED-4DB2-BD59-A6C34878D82A}">
                    <a16:rowId xmlns:a16="http://schemas.microsoft.com/office/drawing/2014/main" val="2731336850"/>
                  </a:ext>
                </a:extLst>
              </a:tr>
              <a:tr h="370840">
                <a:tc>
                  <a:txBody>
                    <a:bodyPr/>
                    <a:lstStyle/>
                    <a:p>
                      <a:r>
                        <a:rPr lang="en-US" sz="1400" dirty="0">
                          <a:solidFill>
                            <a:schemeClr val="tx1"/>
                          </a:solidFill>
                          <a:latin typeface="Arial" panose="020B0604020202020204" pitchFamily="34" charset="0"/>
                          <a:cs typeface="Arial" panose="020B0604020202020204" pitchFamily="34" charset="0"/>
                        </a:rPr>
                        <a:t>% of new stakeholders involved  in malaria activities</a:t>
                      </a:r>
                      <a:endParaRPr lang="en-US" sz="1400" dirty="0">
                        <a:solidFill>
                          <a:srgbClr val="FF0000"/>
                        </a:solidFill>
                        <a:latin typeface="Arial" panose="020B0604020202020204" pitchFamily="34" charset="0"/>
                        <a:cs typeface="Arial" panose="020B0604020202020204" pitchFamily="34" charset="0"/>
                      </a:endParaRPr>
                    </a:p>
                  </a:txBody>
                  <a:tcPr/>
                </a:tc>
                <a:tc>
                  <a:txBody>
                    <a:bodyPr/>
                    <a:lstStyle/>
                    <a:p>
                      <a:r>
                        <a:rPr lang="en-US" sz="1400" dirty="0">
                          <a:solidFill>
                            <a:schemeClr val="tx1"/>
                          </a:solidFill>
                          <a:latin typeface="Arial" panose="020B0604020202020204" pitchFamily="34" charset="0"/>
                          <a:cs typeface="Arial" panose="020B0604020202020204" pitchFamily="34" charset="0"/>
                        </a:rPr>
                        <a:t># of new stakeholders involved</a:t>
                      </a:r>
                    </a:p>
                  </a:txBody>
                  <a:tcPr/>
                </a:tc>
                <a:tc>
                  <a:txBody>
                    <a:bodyPr/>
                    <a:lstStyle/>
                    <a:p>
                      <a:r>
                        <a:rPr lang="en-US" sz="1400" dirty="0">
                          <a:solidFill>
                            <a:schemeClr val="tx1"/>
                          </a:solidFill>
                          <a:latin typeface="Arial" panose="020B0604020202020204" pitchFamily="34" charset="0"/>
                          <a:cs typeface="Arial" panose="020B0604020202020204" pitchFamily="34" charset="0"/>
                        </a:rPr>
                        <a:t># of total new stakeholders targeted</a:t>
                      </a:r>
                    </a:p>
                  </a:txBody>
                  <a:tcPr/>
                </a:tc>
                <a:extLst>
                  <a:ext uri="{0D108BD9-81ED-4DB2-BD59-A6C34878D82A}">
                    <a16:rowId xmlns:a16="http://schemas.microsoft.com/office/drawing/2014/main" val="3652173603"/>
                  </a:ext>
                </a:extLst>
              </a:tr>
              <a:tr h="370840">
                <a:tc>
                  <a:txBody>
                    <a:bodyPr/>
                    <a:lstStyle/>
                    <a:p>
                      <a:r>
                        <a:rPr lang="en-US" sz="1400" dirty="0">
                          <a:solidFill>
                            <a:schemeClr val="tx1"/>
                          </a:solidFill>
                          <a:latin typeface="Arial" panose="020B0604020202020204" pitchFamily="34" charset="0"/>
                          <a:cs typeface="Arial" panose="020B0604020202020204" pitchFamily="34" charset="0"/>
                        </a:rPr>
                        <a:t>% of new malaria activities incorporated into community/regional activities</a:t>
                      </a:r>
                    </a:p>
                  </a:txBody>
                  <a:tcPr/>
                </a:tc>
                <a:tc>
                  <a:txBody>
                    <a:bodyPr/>
                    <a:lstStyle/>
                    <a:p>
                      <a:r>
                        <a:rPr lang="en-US" sz="1400" dirty="0">
                          <a:solidFill>
                            <a:schemeClr val="tx1"/>
                          </a:solidFill>
                          <a:latin typeface="Arial" panose="020B0604020202020204" pitchFamily="34" charset="0"/>
                          <a:cs typeface="Arial" panose="020B0604020202020204" pitchFamily="34" charset="0"/>
                        </a:rPr>
                        <a:t># of new malaria activities incorporated</a:t>
                      </a:r>
                    </a:p>
                  </a:txBody>
                  <a:tcPr/>
                </a:tc>
                <a:tc>
                  <a:txBody>
                    <a:bodyPr/>
                    <a:lstStyle/>
                    <a:p>
                      <a:r>
                        <a:rPr lang="en-US" sz="1400" dirty="0">
                          <a:solidFill>
                            <a:schemeClr val="tx1"/>
                          </a:solidFill>
                          <a:latin typeface="Arial" panose="020B0604020202020204" pitchFamily="34" charset="0"/>
                          <a:cs typeface="Arial" panose="020B0604020202020204" pitchFamily="34" charset="0"/>
                        </a:rPr>
                        <a:t># of total malaria activities included in community/regional activities</a:t>
                      </a:r>
                    </a:p>
                  </a:txBody>
                  <a:tcPr/>
                </a:tc>
                <a:extLst>
                  <a:ext uri="{0D108BD9-81ED-4DB2-BD59-A6C34878D82A}">
                    <a16:rowId xmlns:a16="http://schemas.microsoft.com/office/drawing/2014/main" val="128356122"/>
                  </a:ext>
                </a:extLst>
              </a:tr>
            </a:tbl>
          </a:graphicData>
        </a:graphic>
      </p:graphicFrame>
    </p:spTree>
    <p:extLst>
      <p:ext uri="{BB962C8B-B14F-4D97-AF65-F5344CB8AC3E}">
        <p14:creationId xmlns:p14="http://schemas.microsoft.com/office/powerpoint/2010/main" val="246561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 </a:t>
            </a:r>
            <a:br>
              <a:rPr lang="en-US" dirty="0"/>
            </a:br>
            <a:r>
              <a:rPr lang="en-US" dirty="0"/>
              <a:t>Lack of cross-border ACD activities</a:t>
            </a:r>
          </a:p>
        </p:txBody>
      </p:sp>
      <p:graphicFrame>
        <p:nvGraphicFramePr>
          <p:cNvPr id="11" name="Table 10"/>
          <p:cNvGraphicFramePr>
            <a:graphicFrameLocks noGrp="1"/>
          </p:cNvGraphicFramePr>
          <p:nvPr>
            <p:extLst>
              <p:ext uri="{D42A27DB-BD31-4B8C-83A1-F6EECF244321}">
                <p14:modId xmlns:p14="http://schemas.microsoft.com/office/powerpoint/2010/main" val="1761547939"/>
              </p:ext>
            </p:extLst>
          </p:nvPr>
        </p:nvGraphicFramePr>
        <p:xfrm>
          <a:off x="1294409" y="2021840"/>
          <a:ext cx="9595263" cy="1407160"/>
        </p:xfrm>
        <a:graphic>
          <a:graphicData uri="http://schemas.openxmlformats.org/drawingml/2006/table">
            <a:tbl>
              <a:tblPr firstRow="1" bandRow="1">
                <a:tableStyleId>{3B4B98B0-60AC-42C2-AFA5-B58CD77FA1E5}</a:tableStyleId>
              </a:tblPr>
              <a:tblGrid>
                <a:gridCol w="3925886">
                  <a:extLst>
                    <a:ext uri="{9D8B030D-6E8A-4147-A177-3AD203B41FA5}">
                      <a16:colId xmlns:a16="http://schemas.microsoft.com/office/drawing/2014/main" val="1024781492"/>
                    </a:ext>
                  </a:extLst>
                </a:gridCol>
                <a:gridCol w="2470956">
                  <a:extLst>
                    <a:ext uri="{9D8B030D-6E8A-4147-A177-3AD203B41FA5}">
                      <a16:colId xmlns:a16="http://schemas.microsoft.com/office/drawing/2014/main" val="1976095230"/>
                    </a:ext>
                  </a:extLst>
                </a:gridCol>
                <a:gridCol w="3198421">
                  <a:extLst>
                    <a:ext uri="{9D8B030D-6E8A-4147-A177-3AD203B41FA5}">
                      <a16:colId xmlns:a16="http://schemas.microsoft.com/office/drawing/2014/main" val="3873678138"/>
                    </a:ext>
                  </a:extLst>
                </a:gridCol>
              </a:tblGrid>
              <a:tr h="370840">
                <a:tc>
                  <a:txBody>
                    <a:bodyPr/>
                    <a:lstStyle/>
                    <a:p>
                      <a:r>
                        <a:rPr lang="en-US" sz="1600" dirty="0">
                          <a:latin typeface="Arial" panose="020B0604020202020204" pitchFamily="34" charset="0"/>
                          <a:cs typeface="Arial" panose="020B0604020202020204" pitchFamily="34" charset="0"/>
                        </a:rPr>
                        <a:t>Indicator</a:t>
                      </a:r>
                    </a:p>
                  </a:txBody>
                  <a:tcPr/>
                </a:tc>
                <a:tc>
                  <a:txBody>
                    <a:bodyPr/>
                    <a:lstStyle/>
                    <a:p>
                      <a:r>
                        <a:rPr lang="en-US" sz="1600" dirty="0">
                          <a:latin typeface="Arial" panose="020B0604020202020204" pitchFamily="34" charset="0"/>
                          <a:cs typeface="Arial" panose="020B0604020202020204" pitchFamily="34" charset="0"/>
                        </a:rPr>
                        <a:t>Numerator</a:t>
                      </a:r>
                    </a:p>
                  </a:txBody>
                  <a:tcPr/>
                </a:tc>
                <a:tc>
                  <a:txBody>
                    <a:bodyPr/>
                    <a:lstStyle/>
                    <a:p>
                      <a:r>
                        <a:rPr lang="en-US" sz="1600" dirty="0">
                          <a:latin typeface="Arial" panose="020B0604020202020204" pitchFamily="34" charset="0"/>
                          <a:cs typeface="Arial" panose="020B0604020202020204" pitchFamily="34" charset="0"/>
                        </a:rPr>
                        <a:t>Denominator</a:t>
                      </a:r>
                    </a:p>
                  </a:txBody>
                  <a:tcPr/>
                </a:tc>
                <a:extLst>
                  <a:ext uri="{0D108BD9-81ED-4DB2-BD59-A6C34878D82A}">
                    <a16:rowId xmlns:a16="http://schemas.microsoft.com/office/drawing/2014/main" val="2443116506"/>
                  </a:ext>
                </a:extLst>
              </a:tr>
              <a:tr h="370840">
                <a:tc>
                  <a:txBody>
                    <a:bodyPr/>
                    <a:lstStyle/>
                    <a:p>
                      <a:r>
                        <a:rPr lang="en-US" sz="1400" dirty="0">
                          <a:latin typeface="Arial" panose="020B0604020202020204" pitchFamily="34" charset="0"/>
                          <a:cs typeface="Arial" panose="020B0604020202020204" pitchFamily="34" charset="0"/>
                        </a:rPr>
                        <a:t>% of malaria positive cases shared with cross-border counter parts </a:t>
                      </a:r>
                      <a:r>
                        <a:rPr lang="en-US" sz="1400" dirty="0">
                          <a:solidFill>
                            <a:srgbClr val="FF0000"/>
                          </a:solidFill>
                          <a:latin typeface="Arial" panose="020B0604020202020204" pitchFamily="34" charset="0"/>
                          <a:cs typeface="Arial" panose="020B0604020202020204" pitchFamily="34" charset="0"/>
                        </a:rPr>
                        <a:t> (frequency?)</a:t>
                      </a:r>
                    </a:p>
                  </a:txBody>
                  <a:tcPr/>
                </a:tc>
                <a:tc>
                  <a:txBody>
                    <a:bodyPr/>
                    <a:lstStyle/>
                    <a:p>
                      <a:r>
                        <a:rPr lang="en-US" sz="1400" dirty="0">
                          <a:latin typeface="Arial" panose="020B0604020202020204" pitchFamily="34" charset="0"/>
                          <a:cs typeface="Arial" panose="020B0604020202020204" pitchFamily="34" charset="0"/>
                        </a:rPr>
                        <a:t># of CI forms of imported cases shared </a:t>
                      </a:r>
                    </a:p>
                  </a:txBody>
                  <a:tcPr/>
                </a:tc>
                <a:tc>
                  <a:txBody>
                    <a:bodyPr/>
                    <a:lstStyle/>
                    <a:p>
                      <a:r>
                        <a:rPr lang="en-US" sz="1400" dirty="0">
                          <a:latin typeface="Arial" panose="020B0604020202020204" pitchFamily="34" charset="0"/>
                          <a:cs typeface="Arial" panose="020B0604020202020204" pitchFamily="34" charset="0"/>
                        </a:rPr>
                        <a:t># of total imported cases collected</a:t>
                      </a:r>
                    </a:p>
                  </a:txBody>
                  <a:tcPr/>
                </a:tc>
                <a:extLst>
                  <a:ext uri="{0D108BD9-81ED-4DB2-BD59-A6C34878D82A}">
                    <a16:rowId xmlns:a16="http://schemas.microsoft.com/office/drawing/2014/main" val="2731336850"/>
                  </a:ext>
                </a:extLst>
              </a:tr>
              <a:tr h="370840">
                <a:tc>
                  <a:txBody>
                    <a:bodyPr/>
                    <a:lstStyle/>
                    <a:p>
                      <a:r>
                        <a:rPr lang="en-US" sz="1400" dirty="0">
                          <a:solidFill>
                            <a:srgbClr val="FF0000"/>
                          </a:solidFill>
                          <a:latin typeface="Arial" panose="020B0604020202020204" pitchFamily="34" charset="0"/>
                          <a:cs typeface="Arial" panose="020B0604020202020204" pitchFamily="34" charset="0"/>
                        </a:rPr>
                        <a:t>% of cases shared that were followed up</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reports with follow-up by cross-border counterpart</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total reports received by cross-border counterpart</a:t>
                      </a:r>
                    </a:p>
                  </a:txBody>
                  <a:tcPr/>
                </a:tc>
                <a:extLst>
                  <a:ext uri="{0D108BD9-81ED-4DB2-BD59-A6C34878D82A}">
                    <a16:rowId xmlns:a16="http://schemas.microsoft.com/office/drawing/2014/main" val="3652173603"/>
                  </a:ext>
                </a:extLst>
              </a:tr>
            </a:tbl>
          </a:graphicData>
        </a:graphic>
      </p:graphicFrame>
    </p:spTree>
    <p:extLst>
      <p:ext uri="{BB962C8B-B14F-4D97-AF65-F5344CB8AC3E}">
        <p14:creationId xmlns:p14="http://schemas.microsoft.com/office/powerpoint/2010/main" val="70738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57FAB8-DCA8-2148-AFA8-79990ABC8DDE}"/>
              </a:ext>
            </a:extLst>
          </p:cNvPr>
          <p:cNvSpPr>
            <a:spLocks noGrp="1"/>
          </p:cNvSpPr>
          <p:nvPr>
            <p:ph type="ctrTitle"/>
          </p:nvPr>
        </p:nvSpPr>
        <p:spPr>
          <a:xfrm>
            <a:off x="1842648" y="2303814"/>
            <a:ext cx="8506705" cy="2339442"/>
          </a:xfrm>
        </p:spPr>
        <p:txBody>
          <a:bodyPr>
            <a:noAutofit/>
          </a:bodyPr>
          <a:lstStyle/>
          <a:p>
            <a:pPr algn="ctr"/>
            <a:r>
              <a:rPr lang="en-US" sz="2600" dirty="0"/>
              <a:t>The UCSF Malaria Elimination Initiative (MEI) accelerates progress towards malaria elimination in countries and regions that are paving the way for global malaria eradication.</a:t>
            </a:r>
            <a:br>
              <a:rPr lang="en-US" sz="2600" dirty="0"/>
            </a:br>
            <a:br>
              <a:rPr lang="en-US" sz="2600" dirty="0"/>
            </a:br>
            <a:r>
              <a:rPr lang="en-US" sz="2000" dirty="0"/>
              <a:t>www.shrinkingthemalariamap.org </a:t>
            </a:r>
          </a:p>
        </p:txBody>
      </p:sp>
    </p:spTree>
    <p:extLst>
      <p:ext uri="{BB962C8B-B14F-4D97-AF65-F5344CB8AC3E}">
        <p14:creationId xmlns:p14="http://schemas.microsoft.com/office/powerpoint/2010/main" val="93104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88" y="365125"/>
            <a:ext cx="11388436" cy="1329875"/>
          </a:xfrm>
        </p:spPr>
        <p:txBody>
          <a:bodyPr/>
          <a:lstStyle/>
          <a:p>
            <a:r>
              <a:rPr lang="en-US" dirty="0"/>
              <a:t>Purpose</a:t>
            </a:r>
          </a:p>
        </p:txBody>
      </p:sp>
      <p:sp>
        <p:nvSpPr>
          <p:cNvPr id="5" name="Content Placeholder 4"/>
          <p:cNvSpPr>
            <a:spLocks noGrp="1"/>
          </p:cNvSpPr>
          <p:nvPr>
            <p:ph idx="1"/>
          </p:nvPr>
        </p:nvSpPr>
        <p:spPr>
          <a:xfrm>
            <a:off x="487363" y="1825625"/>
            <a:ext cx="8086621" cy="4351338"/>
          </a:xfrm>
        </p:spPr>
        <p:txBody>
          <a:bodyPr>
            <a:normAutofit/>
          </a:bodyPr>
          <a:lstStyle/>
          <a:p>
            <a:pPr marL="0" indent="0">
              <a:buNone/>
            </a:pPr>
            <a:r>
              <a:rPr lang="en-US" sz="4000" dirty="0"/>
              <a:t>Why do we monitor?</a:t>
            </a:r>
          </a:p>
          <a:p>
            <a:r>
              <a:rPr lang="en-US" dirty="0"/>
              <a:t>To see our progress in achieving an objective.</a:t>
            </a:r>
          </a:p>
          <a:p>
            <a:pPr marL="0" indent="0">
              <a:buNone/>
            </a:pPr>
            <a:endParaRPr lang="en-US" sz="4000" dirty="0"/>
          </a:p>
          <a:p>
            <a:pPr marL="0" indent="0">
              <a:buNone/>
            </a:pPr>
            <a:r>
              <a:rPr lang="en-US" sz="4000" dirty="0"/>
              <a:t>Why do we evaluate?</a:t>
            </a:r>
          </a:p>
          <a:p>
            <a:r>
              <a:rPr lang="en-US" dirty="0"/>
              <a:t>To see if we have made a difference!</a:t>
            </a:r>
          </a:p>
          <a:p>
            <a:endParaRPr lang="en-US" dirty="0"/>
          </a:p>
        </p:txBody>
      </p:sp>
    </p:spTree>
    <p:extLst>
      <p:ext uri="{BB962C8B-B14F-4D97-AF65-F5344CB8AC3E}">
        <p14:creationId xmlns:p14="http://schemas.microsoft.com/office/powerpoint/2010/main" val="14780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Data</a:t>
            </a:r>
          </a:p>
        </p:txBody>
      </p:sp>
      <p:sp>
        <p:nvSpPr>
          <p:cNvPr id="5" name="Content Placeholder 4"/>
          <p:cNvSpPr>
            <a:spLocks noGrp="1"/>
          </p:cNvSpPr>
          <p:nvPr>
            <p:ph idx="1"/>
          </p:nvPr>
        </p:nvSpPr>
        <p:spPr/>
        <p:txBody>
          <a:bodyPr/>
          <a:lstStyle/>
          <a:p>
            <a:r>
              <a:rPr lang="en-US" dirty="0"/>
              <a:t>Why is collecting baseline data important?</a:t>
            </a:r>
          </a:p>
          <a:p>
            <a:endParaRPr lang="en-US" dirty="0"/>
          </a:p>
          <a:p>
            <a:r>
              <a:rPr lang="en-US" dirty="0"/>
              <a:t>It allows you to compare performance from the beginning of a program.</a:t>
            </a:r>
          </a:p>
        </p:txBody>
      </p:sp>
    </p:spTree>
    <p:extLst>
      <p:ext uri="{BB962C8B-B14F-4D97-AF65-F5344CB8AC3E}">
        <p14:creationId xmlns:p14="http://schemas.microsoft.com/office/powerpoint/2010/main" val="421558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Indicators</a:t>
            </a:r>
          </a:p>
        </p:txBody>
      </p:sp>
      <p:sp>
        <p:nvSpPr>
          <p:cNvPr id="3" name="Content Placeholder 2"/>
          <p:cNvSpPr>
            <a:spLocks noGrp="1"/>
          </p:cNvSpPr>
          <p:nvPr>
            <p:ph idx="1"/>
          </p:nvPr>
        </p:nvSpPr>
        <p:spPr/>
        <p:txBody>
          <a:bodyPr/>
          <a:lstStyle/>
          <a:p>
            <a:r>
              <a:rPr lang="en-US" dirty="0"/>
              <a:t>Qualitative: descriptive</a:t>
            </a:r>
          </a:p>
          <a:p>
            <a:r>
              <a:rPr lang="en-US" dirty="0"/>
              <a:t>Quantitative: numerical</a:t>
            </a:r>
          </a:p>
          <a:p>
            <a:pPr marL="0" indent="0">
              <a:buNone/>
            </a:pPr>
            <a:endParaRPr lang="en-US" dirty="0"/>
          </a:p>
          <a:p>
            <a:r>
              <a:rPr lang="en-US" dirty="0"/>
              <a:t>Process: # of meetings, people trained</a:t>
            </a:r>
          </a:p>
          <a:p>
            <a:r>
              <a:rPr lang="en-US" dirty="0"/>
              <a:t>Outcome: % of health facilities reporting no </a:t>
            </a:r>
            <a:r>
              <a:rPr lang="en-US" dirty="0" err="1"/>
              <a:t>stockouts</a:t>
            </a:r>
            <a:r>
              <a:rPr lang="en-US" dirty="0"/>
              <a:t> of drugs, diagnostics</a:t>
            </a:r>
          </a:p>
          <a:p>
            <a:r>
              <a:rPr lang="en-US" dirty="0"/>
              <a:t>Impact: annual malaria incidence</a:t>
            </a:r>
          </a:p>
          <a:p>
            <a:endParaRPr lang="en-US" dirty="0"/>
          </a:p>
        </p:txBody>
      </p:sp>
    </p:spTree>
    <p:extLst>
      <p:ext uri="{BB962C8B-B14F-4D97-AF65-F5344CB8AC3E}">
        <p14:creationId xmlns:p14="http://schemas.microsoft.com/office/powerpoint/2010/main" val="37281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Criteria</a:t>
            </a:r>
          </a:p>
        </p:txBody>
      </p:sp>
      <p:sp>
        <p:nvSpPr>
          <p:cNvPr id="3" name="Content Placeholder 2"/>
          <p:cNvSpPr>
            <a:spLocks noGrp="1"/>
          </p:cNvSpPr>
          <p:nvPr>
            <p:ph idx="1"/>
          </p:nvPr>
        </p:nvSpPr>
        <p:spPr/>
        <p:txBody>
          <a:bodyPr/>
          <a:lstStyle/>
          <a:p>
            <a:r>
              <a:rPr lang="en-US" dirty="0"/>
              <a:t>Practical</a:t>
            </a:r>
          </a:p>
          <a:p>
            <a:r>
              <a:rPr lang="en-US" dirty="0"/>
              <a:t>Independent</a:t>
            </a:r>
          </a:p>
          <a:p>
            <a:r>
              <a:rPr lang="en-US" dirty="0"/>
              <a:t>Reliable</a:t>
            </a:r>
          </a:p>
          <a:p>
            <a:r>
              <a:rPr lang="en-US" dirty="0"/>
              <a:t>Relevant</a:t>
            </a:r>
          </a:p>
          <a:p>
            <a:r>
              <a:rPr lang="en-US" dirty="0"/>
              <a:t>Outcome oriented</a:t>
            </a:r>
          </a:p>
          <a:p>
            <a:r>
              <a:rPr lang="en-US" dirty="0"/>
              <a:t>Linked to the strategic plan</a:t>
            </a:r>
          </a:p>
          <a:p>
            <a:endParaRPr lang="en-US" dirty="0"/>
          </a:p>
        </p:txBody>
      </p:sp>
    </p:spTree>
    <p:extLst>
      <p:ext uri="{BB962C8B-B14F-4D97-AF65-F5344CB8AC3E}">
        <p14:creationId xmlns:p14="http://schemas.microsoft.com/office/powerpoint/2010/main" val="38071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5316-199D-1C4B-A973-7B1BF0DB7A06}"/>
              </a:ext>
            </a:extLst>
          </p:cNvPr>
          <p:cNvSpPr>
            <a:spLocks noGrp="1"/>
          </p:cNvSpPr>
          <p:nvPr>
            <p:ph type="title"/>
          </p:nvPr>
        </p:nvSpPr>
        <p:spPr/>
        <p:txBody>
          <a:bodyPr/>
          <a:lstStyle/>
          <a:p>
            <a:r>
              <a:rPr lang="en-US" dirty="0"/>
              <a:t>Refining Metrics</a:t>
            </a:r>
          </a:p>
        </p:txBody>
      </p:sp>
      <p:sp>
        <p:nvSpPr>
          <p:cNvPr id="3" name="Content Placeholder 2">
            <a:extLst>
              <a:ext uri="{FF2B5EF4-FFF2-40B4-BE49-F238E27FC236}">
                <a16:creationId xmlns:a16="http://schemas.microsoft.com/office/drawing/2014/main" id="{378A708E-666C-D744-8DD8-D33DA5C59D9D}"/>
              </a:ext>
            </a:extLst>
          </p:cNvPr>
          <p:cNvSpPr>
            <a:spLocks noGrp="1"/>
          </p:cNvSpPr>
          <p:nvPr>
            <p:ph idx="1"/>
          </p:nvPr>
        </p:nvSpPr>
        <p:spPr/>
        <p:txBody>
          <a:bodyPr/>
          <a:lstStyle/>
          <a:p>
            <a:r>
              <a:rPr lang="en-US" dirty="0"/>
              <a:t>The next slides are examples of indicators for specific challenges. The text in red are suggested edits to further refine these indicators to make them more specific and measure change over time. </a:t>
            </a:r>
          </a:p>
        </p:txBody>
      </p:sp>
    </p:spTree>
    <p:extLst>
      <p:ext uri="{BB962C8B-B14F-4D97-AF65-F5344CB8AC3E}">
        <p14:creationId xmlns:p14="http://schemas.microsoft.com/office/powerpoint/2010/main" val="257475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 Lack of training, information in case management and surveillance</a:t>
            </a:r>
          </a:p>
        </p:txBody>
      </p:sp>
      <p:sp>
        <p:nvSpPr>
          <p:cNvPr id="3" name="Content Placeholder 2"/>
          <p:cNvSpPr>
            <a:spLocks noGrp="1"/>
          </p:cNvSpPr>
          <p:nvPr>
            <p:ph idx="1"/>
          </p:nvPr>
        </p:nvSpPr>
        <p:spPr/>
        <p:txBody>
          <a:bodyPr/>
          <a:lstStyle/>
          <a:p>
            <a:pPr marL="0" indent="0">
              <a:buNone/>
            </a:pPr>
            <a:endParaRPr lang="en-US" dirty="0"/>
          </a:p>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682045349"/>
              </p:ext>
            </p:extLst>
          </p:nvPr>
        </p:nvGraphicFramePr>
        <p:xfrm>
          <a:off x="1294410" y="2186084"/>
          <a:ext cx="9595262" cy="3677920"/>
        </p:xfrm>
        <a:graphic>
          <a:graphicData uri="http://schemas.openxmlformats.org/drawingml/2006/table">
            <a:tbl>
              <a:tblPr firstRow="1" bandRow="1">
                <a:tableStyleId>{3B4B98B0-60AC-42C2-AFA5-B58CD77FA1E5}</a:tableStyleId>
              </a:tblPr>
              <a:tblGrid>
                <a:gridCol w="3245198">
                  <a:extLst>
                    <a:ext uri="{9D8B030D-6E8A-4147-A177-3AD203B41FA5}">
                      <a16:colId xmlns:a16="http://schemas.microsoft.com/office/drawing/2014/main" val="1024781492"/>
                    </a:ext>
                  </a:extLst>
                </a:gridCol>
                <a:gridCol w="3175032">
                  <a:extLst>
                    <a:ext uri="{9D8B030D-6E8A-4147-A177-3AD203B41FA5}">
                      <a16:colId xmlns:a16="http://schemas.microsoft.com/office/drawing/2014/main" val="2910463161"/>
                    </a:ext>
                  </a:extLst>
                </a:gridCol>
                <a:gridCol w="3175032">
                  <a:extLst>
                    <a:ext uri="{9D8B030D-6E8A-4147-A177-3AD203B41FA5}">
                      <a16:colId xmlns:a16="http://schemas.microsoft.com/office/drawing/2014/main" val="91795024"/>
                    </a:ext>
                  </a:extLst>
                </a:gridCol>
              </a:tblGrid>
              <a:tr h="370840">
                <a:tc>
                  <a:txBody>
                    <a:bodyPr/>
                    <a:lstStyle/>
                    <a:p>
                      <a:r>
                        <a:rPr lang="en-US" sz="1600" b="1" i="0" dirty="0">
                          <a:latin typeface="Arial" panose="020B0604020202020204" pitchFamily="34" charset="0"/>
                          <a:cs typeface="Arial" panose="020B0604020202020204" pitchFamily="34" charset="0"/>
                        </a:rPr>
                        <a:t>Indicator</a:t>
                      </a:r>
                    </a:p>
                  </a:txBody>
                  <a:tcPr/>
                </a:tc>
                <a:tc>
                  <a:txBody>
                    <a:bodyPr/>
                    <a:lstStyle/>
                    <a:p>
                      <a:r>
                        <a:rPr lang="en-US" sz="1600" b="1" i="0" dirty="0">
                          <a:latin typeface="Arial" panose="020B0604020202020204" pitchFamily="34" charset="0"/>
                          <a:cs typeface="Arial" panose="020B0604020202020204" pitchFamily="34" charset="0"/>
                        </a:rPr>
                        <a:t>Numerator</a:t>
                      </a:r>
                    </a:p>
                  </a:txBody>
                  <a:tcPr/>
                </a:tc>
                <a:tc>
                  <a:txBody>
                    <a:bodyPr/>
                    <a:lstStyle/>
                    <a:p>
                      <a:r>
                        <a:rPr lang="en-US" sz="1600" b="1" i="0" dirty="0">
                          <a:latin typeface="Arial" panose="020B0604020202020204" pitchFamily="34" charset="0"/>
                          <a:cs typeface="Arial" panose="020B0604020202020204" pitchFamily="34" charset="0"/>
                        </a:rPr>
                        <a:t>Denominator</a:t>
                      </a:r>
                    </a:p>
                  </a:txBody>
                  <a:tcPr/>
                </a:tc>
                <a:extLst>
                  <a:ext uri="{0D108BD9-81ED-4DB2-BD59-A6C34878D82A}">
                    <a16:rowId xmlns:a16="http://schemas.microsoft.com/office/drawing/2014/main" val="2443116506"/>
                  </a:ext>
                </a:extLst>
              </a:tr>
              <a:tr h="370840">
                <a:tc>
                  <a:txBody>
                    <a:bodyPr/>
                    <a:lstStyle/>
                    <a:p>
                      <a:r>
                        <a:rPr lang="en-US" sz="1400" b="0" i="0" dirty="0">
                          <a:latin typeface="Arial" panose="020B0604020202020204" pitchFamily="34" charset="0"/>
                          <a:cs typeface="Arial" panose="020B0604020202020204" pitchFamily="34" charset="0"/>
                        </a:rPr>
                        <a:t>% of in-service trainings completed</a:t>
                      </a:r>
                    </a:p>
                  </a:txBody>
                  <a:tcPr/>
                </a:tc>
                <a:tc>
                  <a:txBody>
                    <a:bodyPr/>
                    <a:lstStyle/>
                    <a:p>
                      <a:r>
                        <a:rPr lang="en-US" sz="1400" b="0" i="0" dirty="0">
                          <a:latin typeface="Arial" panose="020B0604020202020204" pitchFamily="34" charset="0"/>
                          <a:cs typeface="Arial" panose="020B0604020202020204" pitchFamily="34" charset="0"/>
                        </a:rPr>
                        <a:t># of in-service trainings completed</a:t>
                      </a:r>
                    </a:p>
                  </a:txBody>
                  <a:tcPr/>
                </a:tc>
                <a:tc>
                  <a:txBody>
                    <a:bodyPr/>
                    <a:lstStyle/>
                    <a:p>
                      <a:r>
                        <a:rPr lang="en-US" sz="1400" b="0" i="0" dirty="0">
                          <a:latin typeface="Arial" panose="020B0604020202020204" pitchFamily="34" charset="0"/>
                          <a:cs typeface="Arial" panose="020B0604020202020204" pitchFamily="34" charset="0"/>
                        </a:rPr>
                        <a:t># of total health facilities in district</a:t>
                      </a:r>
                    </a:p>
                  </a:txBody>
                  <a:tcPr/>
                </a:tc>
                <a:extLst>
                  <a:ext uri="{0D108BD9-81ED-4DB2-BD59-A6C34878D82A}">
                    <a16:rowId xmlns:a16="http://schemas.microsoft.com/office/drawing/2014/main" val="1563472155"/>
                  </a:ext>
                </a:extLst>
              </a:tr>
              <a:tr h="370840">
                <a:tc>
                  <a:txBody>
                    <a:bodyPr/>
                    <a:lstStyle/>
                    <a:p>
                      <a:r>
                        <a:rPr lang="en-US" sz="1400" b="0" i="0" dirty="0">
                          <a:latin typeface="Arial" panose="020B0604020202020204" pitchFamily="34" charset="0"/>
                          <a:cs typeface="Arial" panose="020B0604020202020204" pitchFamily="34" charset="0"/>
                        </a:rPr>
                        <a:t>% of supportive supervision visits conducted</a:t>
                      </a:r>
                    </a:p>
                  </a:txBody>
                  <a:tcPr/>
                </a:tc>
                <a:tc>
                  <a:txBody>
                    <a:bodyPr/>
                    <a:lstStyle/>
                    <a:p>
                      <a:r>
                        <a:rPr lang="en-US" sz="1400" b="0" i="0" dirty="0">
                          <a:latin typeface="Arial" panose="020B0604020202020204" pitchFamily="34" charset="0"/>
                          <a:cs typeface="Arial" panose="020B0604020202020204" pitchFamily="34" charset="0"/>
                        </a:rPr>
                        <a:t># of supportive supervision visits conducted </a:t>
                      </a:r>
                      <a:r>
                        <a:rPr lang="en-US" sz="1400" b="0" i="0" dirty="0">
                          <a:solidFill>
                            <a:srgbClr val="FF0000"/>
                          </a:solidFill>
                          <a:latin typeface="Arial" panose="020B0604020202020204" pitchFamily="34" charset="0"/>
                          <a:cs typeface="Arial" panose="020B0604020202020204" pitchFamily="34" charset="0"/>
                        </a:rPr>
                        <a:t>where issues were resolved/TA provided</a:t>
                      </a:r>
                      <a:endParaRPr lang="en-US" sz="1400" b="0" i="0" dirty="0">
                        <a:latin typeface="Arial" panose="020B0604020202020204" pitchFamily="34" charset="0"/>
                        <a:cs typeface="Arial" panose="020B0604020202020204" pitchFamily="34" charset="0"/>
                      </a:endParaRPr>
                    </a:p>
                  </a:txBody>
                  <a:tcPr/>
                </a:tc>
                <a:tc>
                  <a:txBody>
                    <a:bodyPr/>
                    <a:lstStyle/>
                    <a:p>
                      <a:r>
                        <a:rPr lang="en-US" sz="1400" b="0" i="0" dirty="0">
                          <a:latin typeface="Arial" panose="020B0604020202020204" pitchFamily="34" charset="0"/>
                          <a:cs typeface="Arial" panose="020B0604020202020204" pitchFamily="34" charset="0"/>
                        </a:rPr>
                        <a:t># of total health facilities</a:t>
                      </a:r>
                      <a:r>
                        <a:rPr lang="en-US" sz="1400" b="0" i="0" baseline="0" dirty="0">
                          <a:latin typeface="Arial" panose="020B0604020202020204" pitchFamily="34" charset="0"/>
                          <a:cs typeface="Arial" panose="020B0604020202020204" pitchFamily="34" charset="0"/>
                        </a:rPr>
                        <a:t> in district </a:t>
                      </a:r>
                      <a:r>
                        <a:rPr lang="en-US" sz="1400" b="0" i="0" baseline="0" dirty="0">
                          <a:solidFill>
                            <a:srgbClr val="FF0000"/>
                          </a:solidFill>
                          <a:latin typeface="Arial" panose="020B0604020202020204" pitchFamily="34" charset="0"/>
                          <a:cs typeface="Arial" panose="020B0604020202020204" pitchFamily="34" charset="0"/>
                        </a:rPr>
                        <a:t>that received a supportive supervision visit and had a clinical mentoring (CM) issue</a:t>
                      </a:r>
                      <a:endParaRPr lang="en-US" sz="14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299815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latin typeface="Arial" panose="020B0604020202020204" pitchFamily="34" charset="0"/>
                          <a:cs typeface="Arial" panose="020B0604020202020204" pitchFamily="34" charset="0"/>
                        </a:rPr>
                        <a:t>% of CHWs trained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latin typeface="Arial" panose="020B0604020202020204" pitchFamily="34" charset="0"/>
                          <a:cs typeface="Arial" panose="020B0604020202020204" pitchFamily="34" charset="0"/>
                        </a:rPr>
                        <a:t># of CHWs trained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latin typeface="Arial" panose="020B0604020202020204" pitchFamily="34" charset="0"/>
                          <a:cs typeface="Arial" panose="020B0604020202020204" pitchFamily="34" charset="0"/>
                        </a:rPr>
                        <a:t># of total CHWs in district</a:t>
                      </a:r>
                    </a:p>
                  </a:txBody>
                  <a:tcPr/>
                </a:tc>
                <a:extLst>
                  <a:ext uri="{0D108BD9-81ED-4DB2-BD59-A6C34878D82A}">
                    <a16:rowId xmlns:a16="http://schemas.microsoft.com/office/drawing/2014/main" val="133944700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rgbClr val="FF0000"/>
                          </a:solidFill>
                          <a:latin typeface="Arial" panose="020B0604020202020204" pitchFamily="34" charset="0"/>
                          <a:cs typeface="Arial" panose="020B0604020202020204" pitchFamily="34" charset="0"/>
                        </a:rPr>
                        <a:t>% of Pharmacy Assistants (PAs) giving malaria stock level updates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rgbClr val="FF0000"/>
                          </a:solidFill>
                          <a:latin typeface="Arial" panose="020B0604020202020204" pitchFamily="34" charset="0"/>
                          <a:cs typeface="Arial" panose="020B0604020202020204" pitchFamily="34" charset="0"/>
                        </a:rPr>
                        <a:t># of facilities w/ PAs giving weekly updates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rgbClr val="FF0000"/>
                          </a:solidFill>
                          <a:latin typeface="Arial" panose="020B0604020202020204" pitchFamily="34" charset="0"/>
                          <a:cs typeface="Arial" panose="020B0604020202020204" pitchFamily="34" charset="0"/>
                        </a:rPr>
                        <a:t># of total facilities in district</a:t>
                      </a:r>
                    </a:p>
                  </a:txBody>
                  <a:tcPr/>
                </a:tc>
                <a:extLst>
                  <a:ext uri="{0D108BD9-81ED-4DB2-BD59-A6C34878D82A}">
                    <a16:rowId xmlns:a16="http://schemas.microsoft.com/office/drawing/2014/main" val="33476046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rgbClr val="FF0000"/>
                          </a:solidFill>
                          <a:latin typeface="Arial" panose="020B0604020202020204" pitchFamily="34" charset="0"/>
                          <a:cs typeface="Arial" panose="020B0604020202020204" pitchFamily="34" charset="0"/>
                        </a:rPr>
                        <a:t>% of facilities with CM chart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rgbClr val="FF0000"/>
                          </a:solidFill>
                          <a:latin typeface="Arial" panose="020B0604020202020204" pitchFamily="34" charset="0"/>
                          <a:cs typeface="Arial" panose="020B0604020202020204" pitchFamily="34" charset="0"/>
                        </a:rPr>
                        <a:t># of facilities w/ CM chart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rgbClr val="FF0000"/>
                          </a:solidFill>
                          <a:latin typeface="Arial" panose="020B0604020202020204" pitchFamily="34" charset="0"/>
                          <a:cs typeface="Arial" panose="020B0604020202020204" pitchFamily="34" charset="0"/>
                        </a:rPr>
                        <a:t># of total facilities in district</a:t>
                      </a:r>
                    </a:p>
                  </a:txBody>
                  <a:tcPr/>
                </a:tc>
                <a:extLst>
                  <a:ext uri="{0D108BD9-81ED-4DB2-BD59-A6C34878D82A}">
                    <a16:rowId xmlns:a16="http://schemas.microsoft.com/office/drawing/2014/main" val="14712908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latin typeface="Arial" panose="020B0604020202020204" pitchFamily="34" charset="0"/>
                          <a:cs typeface="Arial" panose="020B0604020202020204" pitchFamily="34" charset="0"/>
                        </a:rPr>
                        <a:t>% of patients with confirmed malaria who received appropriate </a:t>
                      </a:r>
                      <a:r>
                        <a:rPr lang="en-US" sz="1400" b="0" i="0" dirty="0" err="1">
                          <a:latin typeface="Arial" panose="020B0604020202020204" pitchFamily="34" charset="0"/>
                          <a:cs typeface="Arial" panose="020B0604020202020204" pitchFamily="34" charset="0"/>
                        </a:rPr>
                        <a:t>tx</a:t>
                      </a:r>
                      <a:r>
                        <a:rPr lang="en-US" sz="1400" b="0" i="0" dirty="0">
                          <a:latin typeface="Arial" panose="020B0604020202020204" pitchFamily="34" charset="0"/>
                          <a:cs typeface="Arial" panose="020B0604020202020204" pitchFamily="34" charset="0"/>
                        </a:rPr>
                        <a:t> according to the national guidelines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latin typeface="Arial" panose="020B0604020202020204" pitchFamily="34" charset="0"/>
                          <a:cs typeface="Arial" panose="020B0604020202020204" pitchFamily="34" charset="0"/>
                        </a:rPr>
                        <a:t># of confirmed</a:t>
                      </a:r>
                      <a:r>
                        <a:rPr lang="en-US" sz="1400" b="0" i="0" baseline="0" dirty="0">
                          <a:latin typeface="Arial" panose="020B0604020202020204" pitchFamily="34" charset="0"/>
                          <a:cs typeface="Arial" panose="020B0604020202020204" pitchFamily="34" charset="0"/>
                        </a:rPr>
                        <a:t> cases treated according to guidelines</a:t>
                      </a:r>
                      <a:endParaRPr lang="en-US" sz="1400" b="0" i="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latin typeface="Arial" panose="020B0604020202020204" pitchFamily="34" charset="0"/>
                          <a:cs typeface="Arial" panose="020B0604020202020204" pitchFamily="34" charset="0"/>
                        </a:rPr>
                        <a:t># of confirmed malaria cases treated</a:t>
                      </a:r>
                    </a:p>
                  </a:txBody>
                  <a:tcPr/>
                </a:tc>
                <a:extLst>
                  <a:ext uri="{0D108BD9-81ED-4DB2-BD59-A6C34878D82A}">
                    <a16:rowId xmlns:a16="http://schemas.microsoft.com/office/drawing/2014/main" val="3805152260"/>
                  </a:ext>
                </a:extLst>
              </a:tr>
            </a:tbl>
          </a:graphicData>
        </a:graphic>
      </p:graphicFrame>
    </p:spTree>
    <p:extLst>
      <p:ext uri="{BB962C8B-B14F-4D97-AF65-F5344CB8AC3E}">
        <p14:creationId xmlns:p14="http://schemas.microsoft.com/office/powerpoint/2010/main" val="133188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 </a:t>
            </a:r>
            <a:br>
              <a:rPr lang="en-US" dirty="0"/>
            </a:br>
            <a:r>
              <a:rPr lang="en-US" dirty="0"/>
              <a:t>Lack of community engagement on malaria</a:t>
            </a:r>
          </a:p>
        </p:txBody>
      </p:sp>
      <p:sp>
        <p:nvSpPr>
          <p:cNvPr id="3" name="Content Placeholder 2"/>
          <p:cNvSpPr>
            <a:spLocks noGrp="1"/>
          </p:cNvSpPr>
          <p:nvPr>
            <p:ph idx="1"/>
          </p:nvPr>
        </p:nvSpPr>
        <p:spPr/>
        <p:txBody>
          <a:bodyPr/>
          <a:lstStyle/>
          <a:p>
            <a:pPr marL="0" indent="0">
              <a:buNone/>
            </a:pPr>
            <a:endParaRPr lang="en-US" dirty="0"/>
          </a:p>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718429030"/>
              </p:ext>
            </p:extLst>
          </p:nvPr>
        </p:nvGraphicFramePr>
        <p:xfrm>
          <a:off x="1294410" y="2065616"/>
          <a:ext cx="9595263" cy="3513060"/>
        </p:xfrm>
        <a:graphic>
          <a:graphicData uri="http://schemas.openxmlformats.org/drawingml/2006/table">
            <a:tbl>
              <a:tblPr firstRow="1" bandRow="1">
                <a:tableStyleId>{3B4B98B0-60AC-42C2-AFA5-B58CD77FA1E5}</a:tableStyleId>
              </a:tblPr>
              <a:tblGrid>
                <a:gridCol w="4347684">
                  <a:extLst>
                    <a:ext uri="{9D8B030D-6E8A-4147-A177-3AD203B41FA5}">
                      <a16:colId xmlns:a16="http://schemas.microsoft.com/office/drawing/2014/main" val="1024781492"/>
                    </a:ext>
                  </a:extLst>
                </a:gridCol>
                <a:gridCol w="2258773">
                  <a:extLst>
                    <a:ext uri="{9D8B030D-6E8A-4147-A177-3AD203B41FA5}">
                      <a16:colId xmlns:a16="http://schemas.microsoft.com/office/drawing/2014/main" val="1976095230"/>
                    </a:ext>
                  </a:extLst>
                </a:gridCol>
                <a:gridCol w="2988806">
                  <a:extLst>
                    <a:ext uri="{9D8B030D-6E8A-4147-A177-3AD203B41FA5}">
                      <a16:colId xmlns:a16="http://schemas.microsoft.com/office/drawing/2014/main" val="3873678138"/>
                    </a:ext>
                  </a:extLst>
                </a:gridCol>
              </a:tblGrid>
              <a:tr h="380701">
                <a:tc>
                  <a:txBody>
                    <a:bodyPr/>
                    <a:lstStyle/>
                    <a:p>
                      <a:r>
                        <a:rPr lang="en-US" sz="1600" b="1" dirty="0">
                          <a:latin typeface="Arial" panose="020B0604020202020204" pitchFamily="34" charset="0"/>
                          <a:cs typeface="Arial" panose="020B0604020202020204" pitchFamily="34" charset="0"/>
                        </a:rPr>
                        <a:t>Indicator</a:t>
                      </a:r>
                    </a:p>
                  </a:txBody>
                  <a:tcPr/>
                </a:tc>
                <a:tc>
                  <a:txBody>
                    <a:bodyPr/>
                    <a:lstStyle/>
                    <a:p>
                      <a:r>
                        <a:rPr lang="en-US" sz="1600" b="1" dirty="0">
                          <a:latin typeface="Arial" panose="020B0604020202020204" pitchFamily="34" charset="0"/>
                          <a:cs typeface="Arial" panose="020B0604020202020204" pitchFamily="34" charset="0"/>
                        </a:rPr>
                        <a:t>Numerator</a:t>
                      </a:r>
                    </a:p>
                  </a:txBody>
                  <a:tcPr/>
                </a:tc>
                <a:tc>
                  <a:txBody>
                    <a:bodyPr/>
                    <a:lstStyle/>
                    <a:p>
                      <a:r>
                        <a:rPr lang="en-US" sz="1600" b="1" dirty="0">
                          <a:latin typeface="Arial" panose="020B0604020202020204" pitchFamily="34" charset="0"/>
                          <a:cs typeface="Arial" panose="020B0604020202020204" pitchFamily="34" charset="0"/>
                        </a:rPr>
                        <a:t>Denominator</a:t>
                      </a:r>
                    </a:p>
                  </a:txBody>
                  <a:tcPr/>
                </a:tc>
                <a:extLst>
                  <a:ext uri="{0D108BD9-81ED-4DB2-BD59-A6C34878D82A}">
                    <a16:rowId xmlns:a16="http://schemas.microsoft.com/office/drawing/2014/main" val="2443116506"/>
                  </a:ext>
                </a:extLst>
              </a:tr>
              <a:tr h="663503">
                <a:tc>
                  <a:txBody>
                    <a:bodyPr/>
                    <a:lstStyle/>
                    <a:p>
                      <a:r>
                        <a:rPr lang="en-US" sz="1400" dirty="0">
                          <a:latin typeface="Arial" panose="020B0604020202020204" pitchFamily="34" charset="0"/>
                          <a:cs typeface="Arial" panose="020B0604020202020204" pitchFamily="34" charset="0"/>
                        </a:rPr>
                        <a:t>% of health facilities where health education conducted</a:t>
                      </a:r>
                    </a:p>
                  </a:txBody>
                  <a:tcPr/>
                </a:tc>
                <a:tc>
                  <a:txBody>
                    <a:bodyPr/>
                    <a:lstStyle/>
                    <a:p>
                      <a:r>
                        <a:rPr lang="en-US" sz="1400" dirty="0">
                          <a:latin typeface="Arial" panose="020B0604020202020204" pitchFamily="34" charset="0"/>
                          <a:cs typeface="Arial" panose="020B0604020202020204" pitchFamily="34" charset="0"/>
                        </a:rPr>
                        <a:t># of hf where health educated conducted</a:t>
                      </a:r>
                    </a:p>
                  </a:txBody>
                  <a:tcPr/>
                </a:tc>
                <a:tc>
                  <a:txBody>
                    <a:bodyPr/>
                    <a:lstStyle/>
                    <a:p>
                      <a:r>
                        <a:rPr lang="en-US" sz="1400" dirty="0">
                          <a:latin typeface="Arial" panose="020B0604020202020204" pitchFamily="34" charset="0"/>
                          <a:cs typeface="Arial" panose="020B0604020202020204" pitchFamily="34" charset="0"/>
                        </a:rPr>
                        <a:t># of total hf in district</a:t>
                      </a:r>
                    </a:p>
                  </a:txBody>
                  <a:tcPr/>
                </a:tc>
                <a:extLst>
                  <a:ext uri="{0D108BD9-81ED-4DB2-BD59-A6C34878D82A}">
                    <a16:rowId xmlns:a16="http://schemas.microsoft.com/office/drawing/2014/main" val="701877154"/>
                  </a:ext>
                </a:extLst>
              </a:tr>
              <a:tr h="699432">
                <a:tc>
                  <a:txBody>
                    <a:bodyPr/>
                    <a:lstStyle/>
                    <a:p>
                      <a:r>
                        <a:rPr lang="en-US" sz="1400" dirty="0">
                          <a:latin typeface="Arial" panose="020B0604020202020204" pitchFamily="34" charset="0"/>
                          <a:cs typeface="Arial" panose="020B0604020202020204" pitchFamily="34" charset="0"/>
                        </a:rPr>
                        <a:t>% of people &gt;12 who received health education</a:t>
                      </a:r>
                    </a:p>
                    <a:p>
                      <a:r>
                        <a:rPr lang="en-US" sz="1400" dirty="0">
                          <a:solidFill>
                            <a:srgbClr val="FF0000"/>
                          </a:solidFill>
                          <a:latin typeface="Arial" panose="020B0604020202020204" pitchFamily="34" charset="0"/>
                          <a:cs typeface="Arial" panose="020B0604020202020204" pitchFamily="34" charset="0"/>
                        </a:rPr>
                        <a:t>(replace with villages)</a:t>
                      </a:r>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 of individuals who received health education</a:t>
                      </a:r>
                    </a:p>
                  </a:txBody>
                  <a:tcPr/>
                </a:tc>
                <a:tc>
                  <a:txBody>
                    <a:bodyPr/>
                    <a:lstStyle/>
                    <a:p>
                      <a:r>
                        <a:rPr lang="en-US" sz="1400" dirty="0">
                          <a:latin typeface="Arial" panose="020B0604020202020204" pitchFamily="34" charset="0"/>
                          <a:cs typeface="Arial" panose="020B0604020202020204" pitchFamily="34" charset="0"/>
                        </a:rPr>
                        <a:t># of total people targeted for IRS</a:t>
                      </a:r>
                    </a:p>
                  </a:txBody>
                  <a:tcPr/>
                </a:tc>
                <a:extLst>
                  <a:ext uri="{0D108BD9-81ED-4DB2-BD59-A6C34878D82A}">
                    <a16:rowId xmlns:a16="http://schemas.microsoft.com/office/drawing/2014/main" val="2930263150"/>
                  </a:ext>
                </a:extLst>
              </a:tr>
              <a:tr h="950026">
                <a:tc>
                  <a:txBody>
                    <a:bodyPr/>
                    <a:lstStyle/>
                    <a:p>
                      <a:r>
                        <a:rPr lang="en-US" sz="1400" dirty="0">
                          <a:solidFill>
                            <a:srgbClr val="FF0000"/>
                          </a:solidFill>
                          <a:latin typeface="Arial" panose="020B0604020202020204" pitchFamily="34" charset="0"/>
                          <a:cs typeface="Arial" panose="020B0604020202020204" pitchFamily="34" charset="0"/>
                        </a:rPr>
                        <a:t>% of community groups engaged in malaria awareness prior to IRS</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groups engaged</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total groups targeted (church , traditional leaders, councilors, schools, CHWs)</a:t>
                      </a:r>
                    </a:p>
                  </a:txBody>
                  <a:tcPr/>
                </a:tc>
                <a:extLst>
                  <a:ext uri="{0D108BD9-81ED-4DB2-BD59-A6C34878D82A}">
                    <a16:rowId xmlns:a16="http://schemas.microsoft.com/office/drawing/2014/main" val="2308968355"/>
                  </a:ext>
                </a:extLst>
              </a:tr>
              <a:tr h="819398">
                <a:tc>
                  <a:txBody>
                    <a:bodyPr/>
                    <a:lstStyle/>
                    <a:p>
                      <a:r>
                        <a:rPr lang="en-US" sz="1400" dirty="0">
                          <a:latin typeface="Arial" panose="020B0604020202020204" pitchFamily="34" charset="0"/>
                          <a:cs typeface="Arial" panose="020B0604020202020204" pitchFamily="34" charset="0"/>
                        </a:rPr>
                        <a:t>% of population protected by IRS in the last 12 months within areas targeted IRS ( operational coverage of IRS)</a:t>
                      </a:r>
                    </a:p>
                  </a:txBody>
                  <a:tcPr/>
                </a:tc>
                <a:tc>
                  <a:txBody>
                    <a:bodyPr/>
                    <a:lstStyle/>
                    <a:p>
                      <a:r>
                        <a:rPr lang="en-US" sz="1400" dirty="0">
                          <a:latin typeface="Arial" panose="020B0604020202020204" pitchFamily="34" charset="0"/>
                          <a:cs typeface="Arial" panose="020B0604020202020204" pitchFamily="34" charset="0"/>
                        </a:rPr>
                        <a:t># of households sprayed</a:t>
                      </a:r>
                    </a:p>
                  </a:txBody>
                  <a:tcPr/>
                </a:tc>
                <a:tc>
                  <a:txBody>
                    <a:bodyPr/>
                    <a:lstStyle/>
                    <a:p>
                      <a:r>
                        <a:rPr lang="en-US" sz="1400" dirty="0">
                          <a:latin typeface="Arial" panose="020B0604020202020204" pitchFamily="34" charset="0"/>
                          <a:cs typeface="Arial" panose="020B0604020202020204" pitchFamily="34" charset="0"/>
                        </a:rPr>
                        <a:t># of total households to be sprayed</a:t>
                      </a:r>
                    </a:p>
                  </a:txBody>
                  <a:tcPr/>
                </a:tc>
                <a:extLst>
                  <a:ext uri="{0D108BD9-81ED-4DB2-BD59-A6C34878D82A}">
                    <a16:rowId xmlns:a16="http://schemas.microsoft.com/office/drawing/2014/main" val="1604131230"/>
                  </a:ext>
                </a:extLst>
              </a:tr>
            </a:tbl>
          </a:graphicData>
        </a:graphic>
      </p:graphicFrame>
    </p:spTree>
    <p:extLst>
      <p:ext uri="{BB962C8B-B14F-4D97-AF65-F5344CB8AC3E}">
        <p14:creationId xmlns:p14="http://schemas.microsoft.com/office/powerpoint/2010/main" val="100431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 </a:t>
            </a:r>
            <a:br>
              <a:rPr lang="en-US" dirty="0"/>
            </a:br>
            <a:r>
              <a:rPr lang="en-US" dirty="0"/>
              <a:t>Shortage of transport for malaria activities</a:t>
            </a:r>
          </a:p>
        </p:txBody>
      </p:sp>
      <p:graphicFrame>
        <p:nvGraphicFramePr>
          <p:cNvPr id="11" name="Table 10"/>
          <p:cNvGraphicFramePr>
            <a:graphicFrameLocks noGrp="1"/>
          </p:cNvGraphicFramePr>
          <p:nvPr>
            <p:extLst>
              <p:ext uri="{D42A27DB-BD31-4B8C-83A1-F6EECF244321}">
                <p14:modId xmlns:p14="http://schemas.microsoft.com/office/powerpoint/2010/main" val="4117571516"/>
              </p:ext>
            </p:extLst>
          </p:nvPr>
        </p:nvGraphicFramePr>
        <p:xfrm>
          <a:off x="1294411" y="2051461"/>
          <a:ext cx="9595262" cy="3332480"/>
        </p:xfrm>
        <a:graphic>
          <a:graphicData uri="http://schemas.openxmlformats.org/drawingml/2006/table">
            <a:tbl>
              <a:tblPr firstRow="1" bandRow="1">
                <a:tableStyleId>{3B4B98B0-60AC-42C2-AFA5-B58CD77FA1E5}</a:tableStyleId>
              </a:tblPr>
              <a:tblGrid>
                <a:gridCol w="3925885">
                  <a:extLst>
                    <a:ext uri="{9D8B030D-6E8A-4147-A177-3AD203B41FA5}">
                      <a16:colId xmlns:a16="http://schemas.microsoft.com/office/drawing/2014/main" val="1024781492"/>
                    </a:ext>
                  </a:extLst>
                </a:gridCol>
                <a:gridCol w="2470956">
                  <a:extLst>
                    <a:ext uri="{9D8B030D-6E8A-4147-A177-3AD203B41FA5}">
                      <a16:colId xmlns:a16="http://schemas.microsoft.com/office/drawing/2014/main" val="1976095230"/>
                    </a:ext>
                  </a:extLst>
                </a:gridCol>
                <a:gridCol w="3198421">
                  <a:extLst>
                    <a:ext uri="{9D8B030D-6E8A-4147-A177-3AD203B41FA5}">
                      <a16:colId xmlns:a16="http://schemas.microsoft.com/office/drawing/2014/main" val="3873678138"/>
                    </a:ext>
                  </a:extLst>
                </a:gridCol>
              </a:tblGrid>
              <a:tr h="370840">
                <a:tc>
                  <a:txBody>
                    <a:bodyPr/>
                    <a:lstStyle/>
                    <a:p>
                      <a:r>
                        <a:rPr lang="en-US" sz="1600" b="1" dirty="0">
                          <a:latin typeface="Arial" panose="020B0604020202020204" pitchFamily="34" charset="0"/>
                          <a:cs typeface="Arial" panose="020B0604020202020204" pitchFamily="34" charset="0"/>
                        </a:rPr>
                        <a:t>Indicator</a:t>
                      </a:r>
                    </a:p>
                  </a:txBody>
                  <a:tcPr/>
                </a:tc>
                <a:tc>
                  <a:txBody>
                    <a:bodyPr/>
                    <a:lstStyle/>
                    <a:p>
                      <a:r>
                        <a:rPr lang="en-US" sz="1600" b="1" dirty="0">
                          <a:latin typeface="Arial" panose="020B0604020202020204" pitchFamily="34" charset="0"/>
                          <a:cs typeface="Arial" panose="020B0604020202020204" pitchFamily="34" charset="0"/>
                        </a:rPr>
                        <a:t>Numerator</a:t>
                      </a:r>
                    </a:p>
                  </a:txBody>
                  <a:tcPr/>
                </a:tc>
                <a:tc>
                  <a:txBody>
                    <a:bodyPr/>
                    <a:lstStyle/>
                    <a:p>
                      <a:r>
                        <a:rPr lang="en-US" sz="1600" b="1" dirty="0">
                          <a:latin typeface="Arial" panose="020B0604020202020204" pitchFamily="34" charset="0"/>
                          <a:cs typeface="Arial" panose="020B0604020202020204" pitchFamily="34" charset="0"/>
                        </a:rPr>
                        <a:t>Denominator</a:t>
                      </a:r>
                    </a:p>
                  </a:txBody>
                  <a:tcPr/>
                </a:tc>
                <a:extLst>
                  <a:ext uri="{0D108BD9-81ED-4DB2-BD59-A6C34878D82A}">
                    <a16:rowId xmlns:a16="http://schemas.microsoft.com/office/drawing/2014/main" val="2443116506"/>
                  </a:ext>
                </a:extLst>
              </a:tr>
              <a:tr h="370840">
                <a:tc>
                  <a:txBody>
                    <a:bodyPr/>
                    <a:lstStyle/>
                    <a:p>
                      <a:r>
                        <a:rPr lang="en-US" sz="1400" dirty="0">
                          <a:latin typeface="Arial" panose="020B0604020202020204" pitchFamily="34" charset="0"/>
                          <a:cs typeface="Arial" panose="020B0604020202020204" pitchFamily="34" charset="0"/>
                        </a:rPr>
                        <a:t>% of vehicles allocated for IRS</a:t>
                      </a:r>
                    </a:p>
                  </a:txBody>
                  <a:tcPr/>
                </a:tc>
                <a:tc>
                  <a:txBody>
                    <a:bodyPr/>
                    <a:lstStyle/>
                    <a:p>
                      <a:r>
                        <a:rPr lang="en-US" sz="1400" dirty="0">
                          <a:latin typeface="Arial" panose="020B0604020202020204" pitchFamily="34" charset="0"/>
                          <a:cs typeface="Arial" panose="020B0604020202020204" pitchFamily="34" charset="0"/>
                        </a:rPr>
                        <a:t># of vehicles used for IRS</a:t>
                      </a:r>
                    </a:p>
                  </a:txBody>
                  <a:tcPr/>
                </a:tc>
                <a:tc>
                  <a:txBody>
                    <a:bodyPr/>
                    <a:lstStyle/>
                    <a:p>
                      <a:r>
                        <a:rPr lang="en-US" sz="1400" dirty="0">
                          <a:latin typeface="Arial" panose="020B0604020202020204" pitchFamily="34" charset="0"/>
                          <a:cs typeface="Arial" panose="020B0604020202020204" pitchFamily="34" charset="0"/>
                        </a:rPr>
                        <a:t># of total vehicles available for malaria activities</a:t>
                      </a:r>
                    </a:p>
                  </a:txBody>
                  <a:tcPr/>
                </a:tc>
                <a:extLst>
                  <a:ext uri="{0D108BD9-81ED-4DB2-BD59-A6C34878D82A}">
                    <a16:rowId xmlns:a16="http://schemas.microsoft.com/office/drawing/2014/main" val="2731336850"/>
                  </a:ext>
                </a:extLst>
              </a:tr>
              <a:tr h="370840">
                <a:tc>
                  <a:txBody>
                    <a:bodyPr/>
                    <a:lstStyle/>
                    <a:p>
                      <a:r>
                        <a:rPr lang="en-US" sz="1400" dirty="0">
                          <a:solidFill>
                            <a:srgbClr val="FF0000"/>
                          </a:solidFill>
                          <a:latin typeface="Arial" panose="020B0604020202020204" pitchFamily="34" charset="0"/>
                          <a:cs typeface="Arial" panose="020B0604020202020204" pitchFamily="34" charset="0"/>
                        </a:rPr>
                        <a:t>% of structures that could be sprayed due to vehicle availability</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structures that were sprayed</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structures that were targeted for spraying</a:t>
                      </a:r>
                    </a:p>
                  </a:txBody>
                  <a:tcPr/>
                </a:tc>
                <a:extLst>
                  <a:ext uri="{0D108BD9-81ED-4DB2-BD59-A6C34878D82A}">
                    <a16:rowId xmlns:a16="http://schemas.microsoft.com/office/drawing/2014/main" val="3652173603"/>
                  </a:ext>
                </a:extLst>
              </a:tr>
              <a:tr h="370840">
                <a:tc>
                  <a:txBody>
                    <a:bodyPr/>
                    <a:lstStyle/>
                    <a:p>
                      <a:r>
                        <a:rPr lang="en-US" sz="1400" dirty="0">
                          <a:solidFill>
                            <a:srgbClr val="FF0000"/>
                          </a:solidFill>
                          <a:latin typeface="Arial" panose="020B0604020202020204" pitchFamily="34" charset="0"/>
                          <a:cs typeface="Arial" panose="020B0604020202020204" pitchFamily="34" charset="0"/>
                        </a:rPr>
                        <a:t>% of ACD activities that could be completed due to vehicle availability</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ACD activities completed</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total ACD activities planned</a:t>
                      </a:r>
                    </a:p>
                  </a:txBody>
                  <a:tcPr/>
                </a:tc>
                <a:extLst>
                  <a:ext uri="{0D108BD9-81ED-4DB2-BD59-A6C34878D82A}">
                    <a16:rowId xmlns:a16="http://schemas.microsoft.com/office/drawing/2014/main" val="2550387015"/>
                  </a:ext>
                </a:extLst>
              </a:tr>
              <a:tr h="370840">
                <a:tc>
                  <a:txBody>
                    <a:bodyPr/>
                    <a:lstStyle/>
                    <a:p>
                      <a:r>
                        <a:rPr lang="en-US" sz="1400" dirty="0">
                          <a:solidFill>
                            <a:srgbClr val="FF0000"/>
                          </a:solidFill>
                          <a:latin typeface="Arial" panose="020B0604020202020204" pitchFamily="34" charset="0"/>
                          <a:cs typeface="Arial" panose="020B0604020202020204" pitchFamily="34" charset="0"/>
                        </a:rPr>
                        <a:t>% of vehicles available for malaria activities</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vehicles available </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total vehicles needed</a:t>
                      </a:r>
                    </a:p>
                  </a:txBody>
                  <a:tcPr/>
                </a:tc>
                <a:extLst>
                  <a:ext uri="{0D108BD9-81ED-4DB2-BD59-A6C34878D82A}">
                    <a16:rowId xmlns:a16="http://schemas.microsoft.com/office/drawing/2014/main" val="632124912"/>
                  </a:ext>
                </a:extLst>
              </a:tr>
              <a:tr h="370840">
                <a:tc>
                  <a:txBody>
                    <a:bodyPr/>
                    <a:lstStyle/>
                    <a:p>
                      <a:r>
                        <a:rPr lang="en-US" sz="1400" dirty="0">
                          <a:solidFill>
                            <a:srgbClr val="FF0000"/>
                          </a:solidFill>
                          <a:latin typeface="Arial" panose="020B0604020202020204" pitchFamily="34" charset="0"/>
                          <a:cs typeface="Arial" panose="020B0604020202020204" pitchFamily="34" charset="0"/>
                        </a:rPr>
                        <a:t>% of stakeholders engaged who provided transportation support</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stakeholders who provided support</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total stakeholders approached</a:t>
                      </a:r>
                    </a:p>
                  </a:txBody>
                  <a:tcPr/>
                </a:tc>
                <a:extLst>
                  <a:ext uri="{0D108BD9-81ED-4DB2-BD59-A6C34878D82A}">
                    <a16:rowId xmlns:a16="http://schemas.microsoft.com/office/drawing/2014/main" val="128356122"/>
                  </a:ext>
                </a:extLst>
              </a:tr>
              <a:tr h="370840">
                <a:tc>
                  <a:txBody>
                    <a:bodyPr/>
                    <a:lstStyle/>
                    <a:p>
                      <a:r>
                        <a:rPr lang="en-US" sz="1400" dirty="0">
                          <a:solidFill>
                            <a:srgbClr val="FF0000"/>
                          </a:solidFill>
                          <a:latin typeface="Arial" panose="020B0604020202020204" pitchFamily="34" charset="0"/>
                          <a:cs typeface="Arial" panose="020B0604020202020204" pitchFamily="34" charset="0"/>
                        </a:rPr>
                        <a:t>% of requests to region/ national level fulfilled</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requests for transport support fulfilled</a:t>
                      </a:r>
                    </a:p>
                  </a:txBody>
                  <a:tcPr/>
                </a:tc>
                <a:tc>
                  <a:txBody>
                    <a:bodyPr/>
                    <a:lstStyle/>
                    <a:p>
                      <a:r>
                        <a:rPr lang="en-US" sz="1400" dirty="0">
                          <a:solidFill>
                            <a:srgbClr val="FF0000"/>
                          </a:solidFill>
                          <a:latin typeface="Arial" panose="020B0604020202020204" pitchFamily="34" charset="0"/>
                          <a:cs typeface="Arial" panose="020B0604020202020204" pitchFamily="34" charset="0"/>
                        </a:rPr>
                        <a:t>#  of requests sent to region/national level</a:t>
                      </a:r>
                    </a:p>
                  </a:txBody>
                  <a:tcPr/>
                </a:tc>
                <a:extLst>
                  <a:ext uri="{0D108BD9-81ED-4DB2-BD59-A6C34878D82A}">
                    <a16:rowId xmlns:a16="http://schemas.microsoft.com/office/drawing/2014/main" val="3307678965"/>
                  </a:ext>
                </a:extLst>
              </a:tr>
            </a:tbl>
          </a:graphicData>
        </a:graphic>
      </p:graphicFrame>
    </p:spTree>
    <p:extLst>
      <p:ext uri="{BB962C8B-B14F-4D97-AF65-F5344CB8AC3E}">
        <p14:creationId xmlns:p14="http://schemas.microsoft.com/office/powerpoint/2010/main" val="252577152"/>
      </p:ext>
    </p:extLst>
  </p:cSld>
  <p:clrMapOvr>
    <a:masterClrMapping/>
  </p:clrMapOvr>
</p:sld>
</file>

<file path=ppt/theme/theme1.xml><?xml version="1.0" encoding="utf-8"?>
<a:theme xmlns:a="http://schemas.openxmlformats.org/drawingml/2006/main" name="Office Theme">
  <a:themeElements>
    <a:clrScheme name="Custom 8">
      <a:dk1>
        <a:srgbClr val="1B1B1B"/>
      </a:dk1>
      <a:lt1>
        <a:srgbClr val="FFFFFF"/>
      </a:lt1>
      <a:dk2>
        <a:srgbClr val="052049"/>
      </a:dk2>
      <a:lt2>
        <a:srgbClr val="E7E6E6"/>
      </a:lt2>
      <a:accent1>
        <a:srgbClr val="18A3AC"/>
      </a:accent1>
      <a:accent2>
        <a:srgbClr val="052049"/>
      </a:accent2>
      <a:accent3>
        <a:srgbClr val="F38024"/>
      </a:accent3>
      <a:accent4>
        <a:srgbClr val="FFDD00"/>
      </a:accent4>
      <a:accent5>
        <a:srgbClr val="90BD30"/>
      </a:accent5>
      <a:accent6>
        <a:srgbClr val="178CCB"/>
      </a:accent6>
      <a:hlink>
        <a:srgbClr val="16A3AB"/>
      </a:hlink>
      <a:folHlink>
        <a:srgbClr val="F27F25"/>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1657</Words>
  <Application>Microsoft Macintosh PowerPoint</Application>
  <PresentationFormat>Widescreen</PresentationFormat>
  <Paragraphs>211</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Office Theme</vt:lpstr>
      <vt:lpstr>  Monitoring and Evaluation  of Malaria Service Delivery Improvements</vt:lpstr>
      <vt:lpstr>Purpose</vt:lpstr>
      <vt:lpstr>Baseline Data</vt:lpstr>
      <vt:lpstr>Types of Indicators</vt:lpstr>
      <vt:lpstr>Indicator Criteria</vt:lpstr>
      <vt:lpstr>Refining Metrics</vt:lpstr>
      <vt:lpstr>Challenge: Lack of training, information in case management and surveillance</vt:lpstr>
      <vt:lpstr>Challenge:  Lack of community engagement on malaria</vt:lpstr>
      <vt:lpstr>Challenge:  Shortage of transport for malaria activities</vt:lpstr>
      <vt:lpstr>Challenge:  Late reporting and incomplete reports from facilities</vt:lpstr>
      <vt:lpstr>Challenge:  Lack of stakeholder engagement</vt:lpstr>
      <vt:lpstr>Challenge:  Lack of cross-border ACD activities</vt:lpstr>
      <vt:lpstr>The UCSF Malaria Elimination Initiative (MEI) accelerates progress towards malaria elimination in countries and regions that are paving the way for global malaria eradication.  www.shrinkingthemalariamap.org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Spencer</dc:creator>
  <cp:lastModifiedBy>Anderson, Ellie</cp:lastModifiedBy>
  <cp:revision>42</cp:revision>
  <dcterms:created xsi:type="dcterms:W3CDTF">2020-11-04T17:51:28Z</dcterms:created>
  <dcterms:modified xsi:type="dcterms:W3CDTF">2021-01-21T22:50:09Z</dcterms:modified>
</cp:coreProperties>
</file>