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29" r:id="rId2"/>
    <p:sldId id="574" r:id="rId3"/>
    <p:sldId id="577" r:id="rId4"/>
    <p:sldId id="571" r:id="rId5"/>
    <p:sldId id="575" r:id="rId6"/>
    <p:sldId id="584" r:id="rId7"/>
    <p:sldId id="569" r:id="rId8"/>
    <p:sldId id="585" r:id="rId9"/>
    <p:sldId id="576" r:id="rId10"/>
    <p:sldId id="578" r:id="rId11"/>
    <p:sldId id="581" r:id="rId12"/>
    <p:sldId id="582" r:id="rId13"/>
    <p:sldId id="583" r:id="rId14"/>
    <p:sldId id="586" r:id="rId15"/>
    <p:sldId id="589" r:id="rId16"/>
    <p:sldId id="5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334"/>
    <a:srgbClr val="0C5256"/>
    <a:srgbClr val="F3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5"/>
    <p:restoredTop sz="96327"/>
  </p:normalViewPr>
  <p:slideViewPr>
    <p:cSldViewPr snapToGrid="0" snapToObjects="1">
      <p:cViewPr varScale="1">
        <p:scale>
          <a:sx n="94" d="100"/>
          <a:sy n="94" d="100"/>
        </p:scale>
        <p:origin x="20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19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32475A-93D8-EC4E-95F0-8EF39C6BCC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4E9BD-73A3-B045-94CE-E1D9C1260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58F8A-772C-4A48-96EE-B83479236DB7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F4FB9-B1C5-0C4B-8F11-8FC5786550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9AF96-203E-694D-8CC6-26781E1CC5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007-96B1-C94B-9C26-F6086340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19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B66-FA88-5848-9807-6C9240FD9993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DE1C3-5609-6E49-918C-DC832EA8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35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completeness? Could it just be that the person reviewing the data provided feedback to any hf w/ incomplete data? </a:t>
            </a:r>
          </a:p>
          <a:p>
            <a:endParaRPr lang="en-US" dirty="0"/>
          </a:p>
          <a:p>
            <a:r>
              <a:rPr lang="en-US" dirty="0"/>
              <a:t>Could the visits be narrowed down to the hf that are late or providing incomplete reports? 3 of 35 in Rundu? </a:t>
            </a:r>
          </a:p>
          <a:p>
            <a:endParaRPr lang="en-US" dirty="0"/>
          </a:p>
          <a:p>
            <a:r>
              <a:rPr lang="en-US" dirty="0"/>
              <a:t>Is there a feedback loop to the hf from the person reviewing the reports regarding timeliness/completeness? </a:t>
            </a:r>
          </a:p>
          <a:p>
            <a:endParaRPr lang="en-US" dirty="0"/>
          </a:p>
          <a:p>
            <a:r>
              <a:rPr lang="en-US" dirty="0"/>
              <a:t>DHIS2 for </a:t>
            </a:r>
            <a:r>
              <a:rPr lang="en-US" dirty="0" err="1"/>
              <a:t>Nankudu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04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just about holding meetings, what is your overall goal? Activating other groups to get involved?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of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stakeholders involved in malaria activities. Are some existing while others are new stakeholders? (E8, DAPP, SFH, ELCIN Malaria, JC Flowers)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of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malaria activities incorporated into CACOC and RACOC activities (Is the baseline currently zero or are there already some ongoing malaria activities?)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Reward best performing community (zero refusal),facilities and health care workers e.g. Certificates of appreciation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95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16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Rundu: According to the CHWs reporting tool, a total of 3758 Household members over 12 years and above received health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3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Rundu: According to the CHWs reporting tool, a total of 3758 Household members over 12 years and above received health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</a:t>
            </a:r>
            <a:r>
              <a:rPr lang="en-US" baseline="0" dirty="0"/>
              <a:t> order to set the stage and make sure we are all working from the same foundation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Monitoring</a:t>
            </a:r>
            <a:r>
              <a:rPr lang="en-US" baseline="0" dirty="0"/>
              <a:t> </a:t>
            </a:r>
            <a:r>
              <a:rPr lang="en-US" dirty="0"/>
              <a:t>is a</a:t>
            </a:r>
            <a:r>
              <a:rPr lang="en-US" baseline="0" dirty="0"/>
              <a:t> continuous, ongoing process involving the collection of data at multiple points during a planning cycle, starts with the collection of baseline data at the beginning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Evaluation is an exercise done at the end of a program to help you understand how and to what extent a program is responsible for particular results, requires the collection of data at baseline and at the end of a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Formal evaluation involves a control or comparison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the absence of that, we can say the work of the Task Team contributed to any resulting change but cannot fully attribute those changes to your work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Monitoring should be done at every stage with data collected, analyzed, and used on a continuous basis.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5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benchmark</a:t>
            </a:r>
            <a:r>
              <a:rPr lang="en-US" baseline="0" dirty="0"/>
              <a:t> from which you can measure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4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60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baseline="0" dirty="0"/>
              <a:t> would like to hear from each task team how they went about selecting indictors.</a:t>
            </a:r>
          </a:p>
          <a:p>
            <a:endParaRPr lang="en-US" dirty="0"/>
          </a:p>
          <a:p>
            <a:r>
              <a:rPr lang="en-US" dirty="0"/>
              <a:t>Practical: can be collected on a timely basis and at a reasonable cost</a:t>
            </a:r>
          </a:p>
          <a:p>
            <a:r>
              <a:rPr lang="en-US" dirty="0"/>
              <a:t>Independent:</a:t>
            </a:r>
            <a:r>
              <a:rPr lang="en-US" baseline="0" dirty="0"/>
              <a:t> non-directional, can vary in any direction, e.g. # of people using LLINs rather than an increase in the # of people using LLINs</a:t>
            </a:r>
          </a:p>
          <a:p>
            <a:r>
              <a:rPr lang="en-US" baseline="0" dirty="0"/>
              <a:t>Reliable: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measured repeatedly with precision by different people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Relevant: extent to which a result can be attributed to an activity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Linkage of action plan indicators to national, regional, global indicators: Henry will cover this.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8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kind of indicators are the first 3 indicators?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Refined 2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b/c not only about that the visit was conducted but that problems were solved/assistance was provided, value of qual data to supplement this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baseline was 89%, target was 100%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Barriers to success: lack of malaria case management chart sourced for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would refine the indicator to lack of training and supplies for case management, once it become clear that lack of malaria drugs/case mgmt. charts were an issue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specifically about surveillance do the trainings cover? Is there some sort of metric to see improvement in surveillance? I know that there is also the metric below about timeliness/completeness of reporting below.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55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82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Rundu: According to the CHWs reporting tool, a total of 3758 Household members over 12 years and above received health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23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Question: Is this for outreach, IRS, ACD, </a:t>
            </a:r>
            <a:r>
              <a:rPr lang="en-US" sz="1200" dirty="0" err="1"/>
              <a:t>larviciding</a:t>
            </a:r>
            <a:r>
              <a:rPr lang="en-US" sz="1200" dirty="0"/>
              <a:t>, or all 4 activities?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How might we refine this challenge and the indicator? </a:t>
            </a:r>
          </a:p>
          <a:p>
            <a:endParaRPr lang="en-US" dirty="0"/>
          </a:p>
          <a:p>
            <a:r>
              <a:rPr lang="en-US" dirty="0"/>
              <a:t>Is it that the outreach activities can’t be completed? So maybe could be % of outreach activities that could be completed vs. # of activities planned?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7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B028D97-F53E-0C46-8283-D36CA75076E6}"/>
              </a:ext>
            </a:extLst>
          </p:cNvPr>
          <p:cNvSpPr/>
          <p:nvPr userDrawn="1"/>
        </p:nvSpPr>
        <p:spPr>
          <a:xfrm>
            <a:off x="2167118" y="-162401"/>
            <a:ext cx="2103120" cy="21031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3272" y="1884363"/>
            <a:ext cx="654913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3272" y="4364038"/>
            <a:ext cx="65491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57D24-DB77-C447-A79F-373435A6DCB5}"/>
              </a:ext>
            </a:extLst>
          </p:cNvPr>
          <p:cNvSpPr txBox="1"/>
          <p:nvPr userDrawn="1"/>
        </p:nvSpPr>
        <p:spPr>
          <a:xfrm>
            <a:off x="4843272" y="1046639"/>
            <a:ext cx="402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2"/>
                </a:solidFill>
              </a:rPr>
              <a:t>UCSF</a:t>
            </a:r>
            <a:r>
              <a:rPr lang="en-US" baseline="0" dirty="0">
                <a:solidFill>
                  <a:schemeClr val="tx2"/>
                </a:solidFill>
              </a:rPr>
              <a:t> M</a:t>
            </a:r>
            <a:r>
              <a:rPr lang="en-US" dirty="0">
                <a:solidFill>
                  <a:schemeClr val="tx2"/>
                </a:solidFill>
              </a:rPr>
              <a:t>alaria Elimination Initiative (MEI)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20" name="Picture 19" descr="A picture containing person, indoor, hospital room, working&#10;&#10;Description automatically generated">
            <a:extLst>
              <a:ext uri="{FF2B5EF4-FFF2-40B4-BE49-F238E27FC236}">
                <a16:creationId xmlns:a16="http://schemas.microsoft.com/office/drawing/2014/main" id="{B565ED17-A59C-C843-8BE5-10FF474A2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93" y="754535"/>
            <a:ext cx="4124325" cy="4150860"/>
          </a:xfrm>
          <a:prstGeom prst="ellipse">
            <a:avLst/>
          </a:prstGeom>
        </p:spPr>
      </p:pic>
      <p:pic>
        <p:nvPicPr>
          <p:cNvPr id="8" name="Picture 7" descr="Baby tested Zambia.jpg">
            <a:extLst>
              <a:ext uri="{FF2B5EF4-FFF2-40B4-BE49-F238E27FC236}">
                <a16:creationId xmlns:a16="http://schemas.microsoft.com/office/drawing/2014/main" id="{810C5130-32D1-A440-B2E1-C31C32ADC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7436" b="2623"/>
          <a:stretch/>
        </p:blipFill>
        <p:spPr>
          <a:xfrm>
            <a:off x="176393" y="754535"/>
            <a:ext cx="4124325" cy="4150860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A7C35E9-D23C-2543-AD73-EAA9DCBC0BE3}"/>
              </a:ext>
            </a:extLst>
          </p:cNvPr>
          <p:cNvSpPr/>
          <p:nvPr userDrawn="1"/>
        </p:nvSpPr>
        <p:spPr>
          <a:xfrm>
            <a:off x="-352562" y="3505359"/>
            <a:ext cx="2702718" cy="2702718"/>
          </a:xfrm>
          <a:prstGeom prst="ellipse">
            <a:avLst/>
          </a:prstGeom>
          <a:solidFill>
            <a:srgbClr val="F3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0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9A34E-B74F-404F-9A92-84158A6708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831513" y="1598038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67AFCB7A-9A83-BF4D-8285-7AE8F86BB9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25565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1044C71-B8F0-4845-AB7A-225F598006B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823576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7A43002-3BA5-DD40-927D-D68307FA303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655896" y="1598038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6DD0370F-0E97-3842-9573-2B4D470A08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55896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37AF51A-33A7-C440-B460-B6216107223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553907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0839321-5009-B549-9D75-21C6FE3B741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350603" y="1598038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4653815F-0B87-7340-822E-1518456B51A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50603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24D9DA-7C9A-FB46-B30F-7AD948BCD327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248614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0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8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1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109583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2510125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72462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87853-C800-4346-8C5B-329A4360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CF87D-7A79-7540-A6D9-5C4FE492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55ACE-0800-7D4B-9318-3BCB539A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1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001A-88E7-2A40-8232-35E2AD22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5B3A5-96F8-8942-AF26-4CD0A44AB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B53D6-DA9F-504C-A55F-711748B9C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7E99FC-5F77-0949-A309-AD62F86B2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610522"/>
            <a:ext cx="9164037" cy="277958"/>
          </a:xfrm>
          <a:prstGeom prst="rect">
            <a:avLst/>
          </a:prstGeom>
        </p:spPr>
        <p:txBody>
          <a:bodyPr/>
          <a:lstStyle>
            <a:lvl1pPr algn="l">
              <a:defRPr sz="9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2091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6D8D-209F-FE4C-A7FA-AEBF2763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554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0279-0363-3F48-B4BC-B94BEE8D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A15C-DF7C-E647-99B7-862378CB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BC842-3116-C24D-A7DE-0A05881C4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FA324-550D-FE46-8BD2-346F452A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06C6D-AC6A-6D4F-A7EF-EB41E36D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0302F-F53E-284F-B6D8-75A48035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58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2B61-2ACF-324D-AC7C-D7A77389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3A83-3641-874E-935B-FE6A39E3B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A5B95-D4F7-0242-8B81-5767BA226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27681-864A-5541-B9A7-B582B49D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58A88-D7FD-4848-B18F-E71FAA7B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082DF-A336-FE46-B747-4510CF45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7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lthworkers distributing medicine Kenya.jpg"/>
          <p:cNvPicPr>
            <a:picLocks noChangeAspect="1"/>
          </p:cNvPicPr>
          <p:nvPr userDrawn="1"/>
        </p:nvPicPr>
        <p:blipFill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79920"/>
            <a:ext cx="12192000" cy="4378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8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17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874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1540"/>
            <a:ext cx="10037233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2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0"/>
            <a:ext cx="9513036" cy="370610"/>
          </a:xfrm>
        </p:spPr>
        <p:txBody>
          <a:bodyPr/>
          <a:lstStyle>
            <a:lvl1pPr algn="l"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GLOBAL HEALTH GROUP’S MALARIA ELIMINATION INITIATIVE (MEI)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8739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2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89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frica_Trip_June_2011-3 102 (1).jpg"/>
          <p:cNvPicPr>
            <a:picLocks noChangeAspect="1"/>
          </p:cNvPicPr>
          <p:nvPr userDrawn="1"/>
        </p:nvPicPr>
        <p:blipFill rotWithShape="1"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2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8739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8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96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B5A41-69FF-3648-BF9B-AFBA42912C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4CCB3-CC22-4240-8E0C-E279038D089D}"/>
              </a:ext>
            </a:extLst>
          </p:cNvPr>
          <p:cNvSpPr/>
          <p:nvPr userDrawn="1"/>
        </p:nvSpPr>
        <p:spPr>
          <a:xfrm>
            <a:off x="-2041512" y="1033153"/>
            <a:ext cx="6494759" cy="631767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432" y="1884363"/>
            <a:ext cx="6549136" cy="2387600"/>
          </a:xfrm>
        </p:spPr>
        <p:txBody>
          <a:bodyPr anchor="b"/>
          <a:lstStyle>
            <a:lvl1pPr algn="l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432" y="4364038"/>
            <a:ext cx="65491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5F3FAA-2F95-1643-8351-10F5AE4DE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304" y="-783771"/>
            <a:ext cx="7430393" cy="7433954"/>
          </a:xfrm>
          <a:prstGeom prst="ellipse">
            <a:avLst/>
          </a:prstGeom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5107607" y="1373404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Global Health Group’s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B5A41-69FF-3648-BF9B-AFBA42912C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140" y="1884363"/>
            <a:ext cx="11098428" cy="2022619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4398906" y="5727412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CE3E04B4-7A84-DD40-9090-E7E05FF3B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545BFA-F216-9845-8C49-D2DB2B56C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3334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400" y="1397480"/>
            <a:ext cx="10575913" cy="2387600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400" y="3877155"/>
            <a:ext cx="1057591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4387551" y="5819487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Global Health Group’s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4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1AD8-9EB4-2E4E-AEF6-99C4DFCB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1329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44E5-5CFD-FF4F-9DD4-FBB354D4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388436" cy="435133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8A9C3-2C84-934F-BBCE-B9CD2872E867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304721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1AD8-9EB4-2E4E-AEF6-99C4DFCB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846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44E5-5CFD-FF4F-9DD4-FBB354D4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388436" cy="4351338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8A9C3-2C84-934F-BBCE-B9CD2872E867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E1CA0D-62A4-9749-B432-3FB7A6B53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488" y="1212027"/>
            <a:ext cx="11388725" cy="4953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48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2E09D5-A1EB-B341-BD80-46CA34CAF6D6}"/>
              </a:ext>
            </a:extLst>
          </p:cNvPr>
          <p:cNvSpPr/>
          <p:nvPr userDrawn="1"/>
        </p:nvSpPr>
        <p:spPr>
          <a:xfrm>
            <a:off x="461272" y="1609913"/>
            <a:ext cx="5580900" cy="4600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564CBB-4813-1745-93AE-4B0B327EB08C}"/>
              </a:ext>
            </a:extLst>
          </p:cNvPr>
          <p:cNvSpPr/>
          <p:nvPr userDrawn="1"/>
        </p:nvSpPr>
        <p:spPr>
          <a:xfrm>
            <a:off x="508399" y="1655063"/>
            <a:ext cx="5484685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DCA73-8D05-5745-ACB4-5190C58D0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899" y="1609913"/>
            <a:ext cx="548468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C1EF3-5D8A-DB47-8B5E-4166F46CB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899" y="2612573"/>
            <a:ext cx="5484685" cy="350584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A40B30-55AC-634E-80AC-88004EDC7969}"/>
              </a:ext>
            </a:extLst>
          </p:cNvPr>
          <p:cNvSpPr/>
          <p:nvPr userDrawn="1"/>
        </p:nvSpPr>
        <p:spPr>
          <a:xfrm>
            <a:off x="6125800" y="1609913"/>
            <a:ext cx="5580900" cy="4600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5B10-A55D-9B43-A902-CB1F4F2004C4}"/>
              </a:ext>
            </a:extLst>
          </p:cNvPr>
          <p:cNvSpPr/>
          <p:nvPr userDrawn="1"/>
        </p:nvSpPr>
        <p:spPr>
          <a:xfrm>
            <a:off x="6172927" y="1655063"/>
            <a:ext cx="5484685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632301C-63F0-4D46-8F52-E82DA78526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20427" y="1609913"/>
            <a:ext cx="548468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387F4EA-6F24-524C-A572-5AD8E412FDA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20427" y="2612573"/>
            <a:ext cx="5484685" cy="350584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223300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9A34E-B74F-404F-9A92-84158A6708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83422" y="1586163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67AFCB7A-9A83-BF4D-8285-7AE8F86BB9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7474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1044C71-B8F0-4845-AB7A-225F598006B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75485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7A43002-3BA5-DD40-927D-D68307FA303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235316" y="1586163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6DD0370F-0E97-3842-9573-2B4D470A08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5316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37AF51A-33A7-C440-B460-B6216107223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33327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0839321-5009-B549-9D75-21C6FE3B741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416909" y="1586163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4653815F-0B87-7340-822E-1518456B51A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16909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24D9DA-7C9A-FB46-B30F-7AD948BCD327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314920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4A966-8D60-BC4D-B2C4-F347081B720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0573" y="1586163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B7205372-CDF1-F24B-94C7-EBFDAA3834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92562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35B411C1-65E1-F346-A3EF-7A98EC489A6F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90573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0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5F001-4DBA-1B48-928E-702934A3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08669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62B32-C202-7248-821B-35371D1D9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886" y="1825625"/>
            <a:ext cx="108669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9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9" r:id="rId4"/>
    <p:sldLayoutId id="2147483661" r:id="rId5"/>
    <p:sldLayoutId id="2147483666" r:id="rId6"/>
    <p:sldLayoutId id="2147483650" r:id="rId7"/>
    <p:sldLayoutId id="2147483653" r:id="rId8"/>
    <p:sldLayoutId id="2147483667" r:id="rId9"/>
    <p:sldLayoutId id="2147483668" r:id="rId10"/>
    <p:sldLayoutId id="2147483663" r:id="rId11"/>
    <p:sldLayoutId id="2147483664" r:id="rId12"/>
    <p:sldLayoutId id="2147483665" r:id="rId13"/>
    <p:sldLayoutId id="2147483655" r:id="rId14"/>
    <p:sldLayoutId id="2147483652" r:id="rId15"/>
    <p:sldLayoutId id="2147483654" r:id="rId16"/>
    <p:sldLayoutId id="2147483656" r:id="rId17"/>
    <p:sldLayoutId id="2147483657" r:id="rId18"/>
    <p:sldLayoutId id="2147483670" r:id="rId19"/>
    <p:sldLayoutId id="2147483671" r:id="rId20"/>
    <p:sldLayoutId id="2147483672" r:id="rId21"/>
    <p:sldLayoutId id="214748367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en-US" sz="4000" dirty="0"/>
              <a:t>Introduction to the LEAD Process and Methods</a:t>
            </a:r>
          </a:p>
        </p:txBody>
      </p:sp>
    </p:spTree>
    <p:extLst>
      <p:ext uri="{BB962C8B-B14F-4D97-AF65-F5344CB8AC3E}">
        <p14:creationId xmlns:p14="http://schemas.microsoft.com/office/powerpoint/2010/main" val="40193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problem?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3053DE-D521-6A46-9208-4550F28A9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38843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“Health care interventions that are known to work and save lives are not being implemented for every patient every time. </a:t>
            </a:r>
            <a:r>
              <a:rPr lang="en-US" b="1" dirty="0"/>
              <a:t>We must address this gap between knowing and doing.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	-Institute of Medicine: Crossing the Quality Chasm Report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QI seeks to close the “know-do” gap.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726245EA-BE71-4C45-BEE3-0B575385D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804" y="3344347"/>
            <a:ext cx="494284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dirty="0"/>
          </a:p>
          <a:p>
            <a:pPr eaLnBrk="1" hangingPunct="1"/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know-do gap </a:t>
            </a:r>
            <a:r>
              <a:rPr lang="mr-I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how what we </a:t>
            </a:r>
            <a:r>
              <a:rPr lang="en-US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differs from what we </a:t>
            </a:r>
            <a:r>
              <a:rPr lang="en-US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</a:t>
            </a:r>
            <a:endParaRPr lang="en-US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389CC6-5F4C-7144-8631-CB2BC775F000}"/>
              </a:ext>
            </a:extLst>
          </p:cNvPr>
          <p:cNvCxnSpPr>
            <a:cxnSpLocks/>
          </p:cNvCxnSpPr>
          <p:nvPr/>
        </p:nvCxnSpPr>
        <p:spPr>
          <a:xfrm>
            <a:off x="3147867" y="4606430"/>
            <a:ext cx="5669352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A02D217-84C6-CA42-874C-B325F9ADA0BF}"/>
              </a:ext>
            </a:extLst>
          </p:cNvPr>
          <p:cNvSpPr/>
          <p:nvPr/>
        </p:nvSpPr>
        <p:spPr>
          <a:xfrm>
            <a:off x="787726" y="4059641"/>
            <a:ext cx="2360141" cy="109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know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DE0D38-AF82-544E-88C4-0CD3B065DD4A}"/>
              </a:ext>
            </a:extLst>
          </p:cNvPr>
          <p:cNvSpPr/>
          <p:nvPr/>
        </p:nvSpPr>
        <p:spPr>
          <a:xfrm>
            <a:off x="8817219" y="4059640"/>
            <a:ext cx="2360141" cy="109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do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Management: Key Program Elements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A3E81-E38D-1540-9E44-61C2E19A4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210" y="1386893"/>
            <a:ext cx="7877699" cy="4873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70EC01-F84E-8449-9930-4869D3F3A7F8}"/>
              </a:ext>
            </a:extLst>
          </p:cNvPr>
          <p:cNvSpPr txBox="1"/>
          <p:nvPr/>
        </p:nvSpPr>
        <p:spPr>
          <a:xfrm>
            <a:off x="486888" y="6492875"/>
            <a:ext cx="1732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HEALTHQUAL</a:t>
            </a:r>
          </a:p>
        </p:txBody>
      </p:sp>
    </p:spTree>
    <p:extLst>
      <p:ext uri="{BB962C8B-B14F-4D97-AF65-F5344CB8AC3E}">
        <p14:creationId xmlns:p14="http://schemas.microsoft.com/office/powerpoint/2010/main" val="130284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Improvement Principles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4EE1A0-C683-E04D-A0C1-656F60382EB2}"/>
              </a:ext>
            </a:extLst>
          </p:cNvPr>
          <p:cNvSpPr txBox="1">
            <a:spLocks/>
          </p:cNvSpPr>
          <p:nvPr/>
        </p:nvSpPr>
        <p:spPr>
          <a:xfrm>
            <a:off x="664002" y="1825625"/>
            <a:ext cx="11388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Fundamental concept of improvement:</a:t>
            </a:r>
          </a:p>
          <a:p>
            <a:pPr marL="0" indent="0">
              <a:buNone/>
            </a:pPr>
            <a:r>
              <a:rPr lang="en-US" dirty="0"/>
              <a:t>“Every system is perfectly designed to achieve exactly the result it achieves.”</a:t>
            </a:r>
          </a:p>
          <a:p>
            <a:pPr marL="0" indent="0">
              <a:buNone/>
            </a:pPr>
            <a:r>
              <a:rPr lang="en-US" dirty="0"/>
              <a:t>	-W. Edwards Deming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Principles of improvement: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Understanding work in terms of processes and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Developing solutions by teams of providers and patients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Focusing on patient needs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Testing and measuring effects of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Peer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0D8B5-A3EF-564A-9449-706EE49F9EF4}"/>
              </a:ext>
            </a:extLst>
          </p:cNvPr>
          <p:cNvSpPr txBox="1"/>
          <p:nvPr/>
        </p:nvSpPr>
        <p:spPr>
          <a:xfrm>
            <a:off x="486888" y="6492875"/>
            <a:ext cx="3836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HEALTHQUAL, Quality Improvement: A Refresher</a:t>
            </a:r>
          </a:p>
        </p:txBody>
      </p:sp>
    </p:spTree>
    <p:extLst>
      <p:ext uri="{BB962C8B-B14F-4D97-AF65-F5344CB8AC3E}">
        <p14:creationId xmlns:p14="http://schemas.microsoft.com/office/powerpoint/2010/main" val="246561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Model for Improvement (PDSA)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8232C-9989-0E48-BD73-EDB34811C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916" y="1308299"/>
            <a:ext cx="4410168" cy="4894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33CC0B-35E3-4B4E-B154-28D02D897C04}"/>
              </a:ext>
            </a:extLst>
          </p:cNvPr>
          <p:cNvSpPr txBox="1"/>
          <p:nvPr/>
        </p:nvSpPr>
        <p:spPr>
          <a:xfrm>
            <a:off x="486888" y="6492875"/>
            <a:ext cx="3836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HEALTHQUAL, Quality Improvement: A Refresher</a:t>
            </a:r>
          </a:p>
        </p:txBody>
      </p:sp>
    </p:spTree>
    <p:extLst>
      <p:ext uri="{BB962C8B-B14F-4D97-AF65-F5344CB8AC3E}">
        <p14:creationId xmlns:p14="http://schemas.microsoft.com/office/powerpoint/2010/main" val="70738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7149B1-A863-724C-A5AE-DB0C102FF37C}"/>
              </a:ext>
            </a:extLst>
          </p:cNvPr>
          <p:cNvSpPr/>
          <p:nvPr/>
        </p:nvSpPr>
        <p:spPr>
          <a:xfrm flipH="1">
            <a:off x="452597" y="407774"/>
            <a:ext cx="9191465" cy="864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What is the problem or gap we’ve identified in our system?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7B930-8505-774D-9AA7-52825BAD42B0}"/>
              </a:ext>
            </a:extLst>
          </p:cNvPr>
          <p:cNvSpPr/>
          <p:nvPr/>
        </p:nvSpPr>
        <p:spPr>
          <a:xfrm flipH="1">
            <a:off x="9967784" y="407774"/>
            <a:ext cx="1771618" cy="864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PDSA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C959E6-5B2F-4A47-9F32-87DF56278450}"/>
              </a:ext>
            </a:extLst>
          </p:cNvPr>
          <p:cNvSpPr/>
          <p:nvPr/>
        </p:nvSpPr>
        <p:spPr>
          <a:xfrm flipH="1">
            <a:off x="452598" y="1548716"/>
            <a:ext cx="1771618" cy="4469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AIM: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process or outcome are we trying to improve?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16076-B9BD-B242-8744-859DD2D1505E}"/>
              </a:ext>
            </a:extLst>
          </p:cNvPr>
          <p:cNvSpPr/>
          <p:nvPr/>
        </p:nvSpPr>
        <p:spPr>
          <a:xfrm flipH="1">
            <a:off x="9967784" y="1548715"/>
            <a:ext cx="1771618" cy="4469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40" b="1" dirty="0">
                <a:latin typeface="Arial" panose="020B0604020202020204" pitchFamily="34" charset="0"/>
                <a:cs typeface="Arial" panose="020B0604020202020204" pitchFamily="34" charset="0"/>
              </a:rPr>
              <a:t>MEASUREMENT: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will we know that a change will result in improvement?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4A6B0-7113-CB49-9BE2-CDB985B048C3}"/>
              </a:ext>
            </a:extLst>
          </p:cNvPr>
          <p:cNvSpPr txBox="1"/>
          <p:nvPr/>
        </p:nvSpPr>
        <p:spPr>
          <a:xfrm>
            <a:off x="486888" y="6492875"/>
            <a:ext cx="3836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HEALTHQUAL, Quality Improvement: A Refresher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B620C-2CB5-BE43-9C09-01826156BCB7}"/>
              </a:ext>
            </a:extLst>
          </p:cNvPr>
          <p:cNvSpPr/>
          <p:nvPr/>
        </p:nvSpPr>
        <p:spPr>
          <a:xfrm>
            <a:off x="2224216" y="3783226"/>
            <a:ext cx="3871784" cy="22345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all data, and summarize lessons learned.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the change result in measurable improvement?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E30A44-9BD8-A140-9C3A-7983DF4DE2E2}"/>
              </a:ext>
            </a:extLst>
          </p:cNvPr>
          <p:cNvSpPr/>
          <p:nvPr/>
        </p:nvSpPr>
        <p:spPr>
          <a:xfrm>
            <a:off x="6095999" y="3783226"/>
            <a:ext cx="3871783" cy="22345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done to implement the change?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the change implemented as planned?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and where are the barriers to implementation?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the change acceptable to staff and patients?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25001E-0112-1545-879D-6265AA8C66F8}"/>
              </a:ext>
            </a:extLst>
          </p:cNvPr>
          <p:cNvSpPr/>
          <p:nvPr/>
        </p:nvSpPr>
        <p:spPr>
          <a:xfrm>
            <a:off x="2224216" y="1548715"/>
            <a:ext cx="3871784" cy="22345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adopt, adapt, or abandon the change?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needs to be modified before the next PDSA cycle?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the next PDSA cycle test?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072850-6A6E-0346-8AFA-A46268A7370F}"/>
              </a:ext>
            </a:extLst>
          </p:cNvPr>
          <p:cNvSpPr/>
          <p:nvPr/>
        </p:nvSpPr>
        <p:spPr>
          <a:xfrm>
            <a:off x="6096000" y="1548715"/>
            <a:ext cx="3871784" cy="22345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change are we testing?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we testing the change 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are we testing?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we testing?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data do we need to collect?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will collect the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will the data be collected?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will the data be collected?</a:t>
            </a:r>
          </a:p>
        </p:txBody>
      </p:sp>
    </p:spTree>
    <p:extLst>
      <p:ext uri="{BB962C8B-B14F-4D97-AF65-F5344CB8AC3E}">
        <p14:creationId xmlns:p14="http://schemas.microsoft.com/office/powerpoint/2010/main" val="130223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Systems Thinking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09DF0-B253-2D4A-9A91-CA4C92FDC742}"/>
              </a:ext>
            </a:extLst>
          </p:cNvPr>
          <p:cNvSpPr txBox="1"/>
          <p:nvPr/>
        </p:nvSpPr>
        <p:spPr>
          <a:xfrm>
            <a:off x="486888" y="6492875"/>
            <a:ext cx="11121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Donabedian, A.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Explorations in Quality Assessment and Monitoring Vol . 1. The Definition of Quality and Approaches to Its Assessment.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 Arbor, MI: Health Administration Press, 1980.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6E9B02-E9A3-2E46-AD27-CD4DBDC1E3B5}"/>
              </a:ext>
            </a:extLst>
          </p:cNvPr>
          <p:cNvSpPr/>
          <p:nvPr/>
        </p:nvSpPr>
        <p:spPr>
          <a:xfrm>
            <a:off x="1432075" y="1985963"/>
            <a:ext cx="2801943" cy="1100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(Inputs)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54F7D7-676B-904C-B955-B8220EF0C41E}"/>
              </a:ext>
            </a:extLst>
          </p:cNvPr>
          <p:cNvSpPr/>
          <p:nvPr/>
        </p:nvSpPr>
        <p:spPr>
          <a:xfrm>
            <a:off x="8128193" y="1985963"/>
            <a:ext cx="2801943" cy="1100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 (Outcomes)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7D4950-2CBE-4449-8AC5-4EA8025ED606}"/>
              </a:ext>
            </a:extLst>
          </p:cNvPr>
          <p:cNvSpPr/>
          <p:nvPr/>
        </p:nvSpPr>
        <p:spPr>
          <a:xfrm>
            <a:off x="4780134" y="1985963"/>
            <a:ext cx="2801943" cy="1100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Activities (Processes)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CD709A-6A5F-EE46-8B0B-18513D641F16}"/>
              </a:ext>
            </a:extLst>
          </p:cNvPr>
          <p:cNvSpPr/>
          <p:nvPr/>
        </p:nvSpPr>
        <p:spPr>
          <a:xfrm>
            <a:off x="1432075" y="3086100"/>
            <a:ext cx="2801943" cy="235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934CF2-E22B-4947-AACA-0FF194DCD985}"/>
              </a:ext>
            </a:extLst>
          </p:cNvPr>
          <p:cNvSpPr/>
          <p:nvPr/>
        </p:nvSpPr>
        <p:spPr>
          <a:xfrm>
            <a:off x="4780134" y="3086099"/>
            <a:ext cx="2801943" cy="235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is done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B6CCB6-090D-5740-984E-C5D83763C915}"/>
              </a:ext>
            </a:extLst>
          </p:cNvPr>
          <p:cNvSpPr/>
          <p:nvPr/>
        </p:nvSpPr>
        <p:spPr>
          <a:xfrm>
            <a:off x="8128192" y="3086098"/>
            <a:ext cx="2801943" cy="235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services delivered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health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health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satisfaction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17B16A0-EA91-E746-BB39-94E271DCB241}"/>
              </a:ext>
            </a:extLst>
          </p:cNvPr>
          <p:cNvSpPr/>
          <p:nvPr/>
        </p:nvSpPr>
        <p:spPr>
          <a:xfrm>
            <a:off x="4066622" y="2271713"/>
            <a:ext cx="880907" cy="52863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8B6B4C0D-29C7-C841-82BD-88DBEC89B401}"/>
              </a:ext>
            </a:extLst>
          </p:cNvPr>
          <p:cNvSpPr/>
          <p:nvPr/>
        </p:nvSpPr>
        <p:spPr>
          <a:xfrm>
            <a:off x="7414681" y="2266498"/>
            <a:ext cx="880907" cy="52863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5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measure?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FA952E-9103-F841-B649-7554EF9CF296}"/>
              </a:ext>
            </a:extLst>
          </p:cNvPr>
          <p:cNvSpPr txBox="1">
            <a:spLocks/>
          </p:cNvSpPr>
          <p:nvPr/>
        </p:nvSpPr>
        <p:spPr>
          <a:xfrm>
            <a:off x="664002" y="1825625"/>
            <a:ext cx="11388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Separates what you </a:t>
            </a:r>
            <a:r>
              <a:rPr lang="en-US" i="1" dirty="0"/>
              <a:t>think </a:t>
            </a:r>
            <a:r>
              <a:rPr lang="en-US" dirty="0"/>
              <a:t>is happening from what is </a:t>
            </a:r>
            <a:r>
              <a:rPr lang="en-US" i="1" dirty="0"/>
              <a:t>really </a:t>
            </a:r>
            <a:r>
              <a:rPr lang="en-US" dirty="0"/>
              <a:t>happening</a:t>
            </a:r>
          </a:p>
          <a:p>
            <a:r>
              <a:rPr lang="en-US" dirty="0"/>
              <a:t>Establishes a baseline: </a:t>
            </a:r>
            <a:r>
              <a:rPr lang="en-US" i="1" dirty="0"/>
              <a:t>It’s ok to start out with low scores!</a:t>
            </a:r>
          </a:p>
          <a:p>
            <a:r>
              <a:rPr lang="en-US" dirty="0"/>
              <a:t>Helps avoid putting ineffective solutions in place</a:t>
            </a:r>
          </a:p>
          <a:p>
            <a:r>
              <a:rPr lang="en-US" dirty="0"/>
              <a:t>To monitor improvements and prevent slippage</a:t>
            </a:r>
          </a:p>
          <a:p>
            <a:r>
              <a:rPr lang="en-US" dirty="0"/>
              <a:t>Indicate whether changes lead to improvements</a:t>
            </a:r>
          </a:p>
          <a:p>
            <a:r>
              <a:rPr lang="en-US" dirty="0"/>
              <a:t>Standardized measures allow for comparing performance across sites</a:t>
            </a:r>
          </a:p>
        </p:txBody>
      </p:sp>
    </p:spTree>
    <p:extLst>
      <p:ext uri="{BB962C8B-B14F-4D97-AF65-F5344CB8AC3E}">
        <p14:creationId xmlns:p14="http://schemas.microsoft.com/office/powerpoint/2010/main" val="252005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1329875"/>
          </a:xfrm>
        </p:spPr>
        <p:txBody>
          <a:bodyPr/>
          <a:lstStyle/>
          <a:p>
            <a:r>
              <a:rPr lang="en-US" dirty="0"/>
              <a:t>Initial Workshop Goals and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7363" y="1825625"/>
            <a:ext cx="808662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/>
              <a:t>Goal</a:t>
            </a:r>
          </a:p>
          <a:p>
            <a:r>
              <a:rPr lang="en-US" dirty="0"/>
              <a:t>Design and implement leadership and management interventions to improve malaria elimination engagement, accountability, and service delivery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Objectives</a:t>
            </a:r>
          </a:p>
          <a:p>
            <a:r>
              <a:rPr lang="en-US" dirty="0"/>
              <a:t>Identify and prioritize key program management challenges and opportunities for individuals and teams</a:t>
            </a:r>
          </a:p>
          <a:p>
            <a:r>
              <a:rPr lang="en-US" dirty="0"/>
              <a:t>Get expert input on challenges when transitioning from malaria control to malaria elimination</a:t>
            </a:r>
          </a:p>
          <a:p>
            <a:r>
              <a:rPr lang="en-US" dirty="0"/>
              <a:t>Form a cross sectional and cross hierarchical Task Team to refine and implement action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Framework Key Features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Collaborative and iterative process</a:t>
            </a:r>
          </a:p>
          <a:p>
            <a:r>
              <a:rPr lang="en-US" dirty="0"/>
              <a:t>Ongoing review and adjustments</a:t>
            </a:r>
          </a:p>
          <a:p>
            <a:r>
              <a:rPr lang="en-US" dirty="0"/>
              <a:t>Quality improvement</a:t>
            </a:r>
          </a:p>
          <a:p>
            <a:r>
              <a:rPr lang="en-US" dirty="0"/>
              <a:t>Action learning</a:t>
            </a:r>
          </a:p>
          <a:p>
            <a:r>
              <a:rPr lang="en-US" dirty="0"/>
              <a:t>Reflective practice</a:t>
            </a:r>
          </a:p>
        </p:txBody>
      </p:sp>
    </p:spTree>
    <p:extLst>
      <p:ext uri="{BB962C8B-B14F-4D97-AF65-F5344CB8AC3E}">
        <p14:creationId xmlns:p14="http://schemas.microsoft.com/office/powerpoint/2010/main" val="42155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Lead Framework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F0A14-3583-4E4E-9DE4-8AE89D7F8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429602"/>
            <a:ext cx="7772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3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Team Action Plan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002ACF-57A5-DB4A-9A0B-57D6E6BAE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750477"/>
              </p:ext>
            </p:extLst>
          </p:nvPr>
        </p:nvGraphicFramePr>
        <p:xfrm>
          <a:off x="598098" y="1366859"/>
          <a:ext cx="10362337" cy="4840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053">
                  <a:extLst>
                    <a:ext uri="{9D8B030D-6E8A-4147-A177-3AD203B41FA5}">
                      <a16:colId xmlns:a16="http://schemas.microsoft.com/office/drawing/2014/main" val="121069846"/>
                    </a:ext>
                  </a:extLst>
                </a:gridCol>
                <a:gridCol w="1029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02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4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24025">
                  <a:extLst>
                    <a:ext uri="{9D8B030D-6E8A-4147-A177-3AD203B41FA5}">
                      <a16:colId xmlns:a16="http://schemas.microsoft.com/office/drawing/2014/main" val="4094215406"/>
                    </a:ext>
                  </a:extLst>
                </a:gridCol>
              </a:tblGrid>
              <a:tr h="1511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Key Challenges &amp; Opportunities Addressed by Action Plan</a:t>
                      </a:r>
                      <a:endParaRPr lang="en-Z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Activities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Quantitative Indicators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Baseline Data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Target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3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Endline</a:t>
                      </a:r>
                      <a:r>
                        <a:rPr lang="en-ZA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Data Source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Who Will Collect?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By When?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3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</a:t>
                      </a:r>
                    </a:p>
                  </a:txBody>
                  <a:tcPr marL="62410" marR="6241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511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 </a:t>
                      </a:r>
                      <a:endParaRPr lang="en-ZA" sz="900">
                        <a:effectLst/>
                      </a:endParaRPr>
                    </a:p>
                    <a:p>
                      <a:r>
                        <a:rPr lang="en-GB" sz="1000">
                          <a:effectLst/>
                        </a:rPr>
                        <a:t> </a:t>
                      </a:r>
                      <a:endParaRPr lang="en-ZA" sz="900">
                        <a:effectLst/>
                      </a:endParaRPr>
                    </a:p>
                    <a:p>
                      <a:r>
                        <a:rPr lang="en-GB" sz="1000">
                          <a:effectLst/>
                        </a:rPr>
                        <a:t> </a:t>
                      </a:r>
                      <a:endParaRPr lang="en-ZA" sz="900">
                        <a:effectLst/>
                      </a:endParaRPr>
                    </a:p>
                    <a:p>
                      <a:r>
                        <a:rPr lang="en-GB" sz="1000">
                          <a:effectLst/>
                        </a:rPr>
                        <a:t> </a:t>
                      </a:r>
                      <a:endParaRPr lang="en-ZA" sz="900">
                        <a:effectLst/>
                      </a:endParaRPr>
                    </a:p>
                    <a:p>
                      <a:r>
                        <a:rPr lang="en-GB" sz="1000">
                          <a:effectLst/>
                        </a:rPr>
                        <a:t> </a:t>
                      </a:r>
                      <a:endParaRPr lang="en-ZA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 marL="497840"/>
                      <a:r>
                        <a:rPr lang="en-GB" sz="1000">
                          <a:effectLst/>
                        </a:rPr>
                        <a:t> </a:t>
                      </a:r>
                      <a:endParaRPr lang="en-ZA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 </a:t>
                      </a:r>
                      <a:endParaRPr lang="en-ZA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656">
                <a:tc>
                  <a:txBody>
                    <a:bodyPr/>
                    <a:lstStyle/>
                    <a:p>
                      <a:pPr marL="497840"/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ZA" sz="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 </a:t>
                      </a:r>
                      <a:endParaRPr lang="en-ZA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 </a:t>
                      </a:r>
                      <a:endParaRPr lang="en-ZA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656">
                <a:tc>
                  <a:txBody>
                    <a:bodyPr/>
                    <a:lstStyle/>
                    <a:p>
                      <a:pPr marL="497840"/>
                      <a:r>
                        <a:rPr lang="en-GB" sz="1000">
                          <a:effectLst/>
                        </a:rPr>
                        <a:t> </a:t>
                      </a:r>
                      <a:endParaRPr lang="en-ZA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 </a:t>
                      </a:r>
                      <a:endParaRPr lang="en-ZA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 </a:t>
                      </a:r>
                      <a:endParaRPr lang="en-ZA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656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 </a:t>
                      </a:r>
                      <a:endParaRPr lang="en-ZA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 </a:t>
                      </a:r>
                      <a:endParaRPr lang="en-ZA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 </a:t>
                      </a:r>
                      <a:endParaRPr lang="en-ZA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410" marR="6241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19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5316-199D-1C4B-A973-7B1BF0DB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LEAD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A708E-666C-D744-8DD8-D33DA5C59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and follow-up workshops with a cross-section of NMCP personnel; 3-5 meetings for a core group (Task Team)</a:t>
            </a:r>
          </a:p>
          <a:p>
            <a:r>
              <a:rPr lang="en-US" dirty="0"/>
              <a:t>Identification and implementation of solutions to address specific challenges and opportunities identified at the workshops</a:t>
            </a:r>
          </a:p>
          <a:p>
            <a:r>
              <a:rPr lang="en-US" dirty="0"/>
              <a:t>Evaluation measures</a:t>
            </a:r>
          </a:p>
        </p:txBody>
      </p:sp>
    </p:spTree>
    <p:extLst>
      <p:ext uri="{BB962C8B-B14F-4D97-AF65-F5344CB8AC3E}">
        <p14:creationId xmlns:p14="http://schemas.microsoft.com/office/powerpoint/2010/main" val="257475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Techniques and Activities Used During Workshops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0BEEC8B-F6D6-B047-86E9-000697A013F2}"/>
              </a:ext>
            </a:extLst>
          </p:cNvPr>
          <p:cNvSpPr txBox="1">
            <a:spLocks/>
          </p:cNvSpPr>
          <p:nvPr/>
        </p:nvSpPr>
        <p:spPr>
          <a:xfrm>
            <a:off x="486888" y="1825625"/>
            <a:ext cx="11388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Re-creation of the ‘system in the room’</a:t>
            </a:r>
          </a:p>
          <a:p>
            <a:r>
              <a:rPr lang="en-US" dirty="0"/>
              <a:t>Active listening</a:t>
            </a:r>
          </a:p>
          <a:p>
            <a:r>
              <a:rPr lang="en-US" dirty="0"/>
              <a:t>Friendly consulting</a:t>
            </a:r>
          </a:p>
          <a:p>
            <a:r>
              <a:rPr lang="en-US" dirty="0"/>
              <a:t>Process mapping</a:t>
            </a:r>
          </a:p>
          <a:p>
            <a:r>
              <a:rPr lang="en-US" dirty="0"/>
              <a:t>Quality improvement techniques</a:t>
            </a:r>
          </a:p>
          <a:p>
            <a:pPr lvl="1"/>
            <a:r>
              <a:rPr lang="en-US" dirty="0"/>
              <a:t>Root cause analysis</a:t>
            </a:r>
          </a:p>
          <a:p>
            <a:pPr lvl="2"/>
            <a:r>
              <a:rPr lang="en-US" dirty="0"/>
              <a:t>Fish bone analysis</a:t>
            </a:r>
          </a:p>
          <a:p>
            <a:pPr lvl="2"/>
            <a:r>
              <a:rPr lang="en-US" dirty="0"/>
              <a:t>Brainstorming</a:t>
            </a:r>
          </a:p>
          <a:p>
            <a:pPr lvl="2"/>
            <a:r>
              <a:rPr lang="en-US" dirty="0"/>
              <a:t>Flow charts</a:t>
            </a:r>
          </a:p>
          <a:p>
            <a:pPr lvl="2"/>
            <a:r>
              <a:rPr lang="en-US" dirty="0"/>
              <a:t>Cause and effect diagrams</a:t>
            </a:r>
          </a:p>
          <a:p>
            <a:pPr lvl="2"/>
            <a:r>
              <a:rPr lang="en-US" dirty="0"/>
              <a:t>5 Whys</a:t>
            </a:r>
          </a:p>
          <a:p>
            <a:pPr lvl="1"/>
            <a:r>
              <a:rPr lang="en-US" dirty="0"/>
              <a:t>Plan-Do-Study-Act cycle</a:t>
            </a:r>
          </a:p>
        </p:txBody>
      </p:sp>
    </p:spTree>
    <p:extLst>
      <p:ext uri="{BB962C8B-B14F-4D97-AF65-F5344CB8AC3E}">
        <p14:creationId xmlns:p14="http://schemas.microsoft.com/office/powerpoint/2010/main" val="133188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en-US" sz="4000" dirty="0"/>
              <a:t>Quality Improvement (QI) Overview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49D84C-9C13-A64D-A0E3-7200FF3DD094}"/>
              </a:ext>
            </a:extLst>
          </p:cNvPr>
          <p:cNvSpPr txBox="1">
            <a:spLocks/>
          </p:cNvSpPr>
          <p:nvPr/>
        </p:nvSpPr>
        <p:spPr>
          <a:xfrm>
            <a:off x="4843272" y="2123260"/>
            <a:ext cx="6549136" cy="2387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Prioritizing Root Causes and Interventions</a:t>
            </a:r>
          </a:p>
        </p:txBody>
      </p:sp>
    </p:spTree>
    <p:extLst>
      <p:ext uri="{BB962C8B-B14F-4D97-AF65-F5344CB8AC3E}">
        <p14:creationId xmlns:p14="http://schemas.microsoft.com/office/powerpoint/2010/main" val="6228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Improvement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FA952E-9103-F841-B649-7554EF9CF296}"/>
              </a:ext>
            </a:extLst>
          </p:cNvPr>
          <p:cNvSpPr txBox="1">
            <a:spLocks/>
          </p:cNvSpPr>
          <p:nvPr/>
        </p:nvSpPr>
        <p:spPr>
          <a:xfrm>
            <a:off x="664002" y="1825625"/>
            <a:ext cx="11388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Quality improvement seeks to answer three central questions: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can we make quality improvement a </a:t>
            </a:r>
            <a:r>
              <a:rPr lang="en-US" i="1" dirty="0"/>
              <a:t>routine, </a:t>
            </a:r>
            <a:r>
              <a:rPr lang="en-US" dirty="0"/>
              <a:t>rather than reactive approach to addressing gaps in service delivery?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can we strengthen health systems to deliver optimal outcomes?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can we achieve large-scale impact together with long-term sustainability?</a:t>
            </a:r>
          </a:p>
        </p:txBody>
      </p:sp>
    </p:spTree>
    <p:extLst>
      <p:ext uri="{BB962C8B-B14F-4D97-AF65-F5344CB8AC3E}">
        <p14:creationId xmlns:p14="http://schemas.microsoft.com/office/powerpoint/2010/main" val="1004318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1B1B1B"/>
      </a:dk1>
      <a:lt1>
        <a:srgbClr val="FFFFFF"/>
      </a:lt1>
      <a:dk2>
        <a:srgbClr val="052049"/>
      </a:dk2>
      <a:lt2>
        <a:srgbClr val="E7E6E6"/>
      </a:lt2>
      <a:accent1>
        <a:srgbClr val="18A3AC"/>
      </a:accent1>
      <a:accent2>
        <a:srgbClr val="052049"/>
      </a:accent2>
      <a:accent3>
        <a:srgbClr val="F38024"/>
      </a:accent3>
      <a:accent4>
        <a:srgbClr val="FFDD00"/>
      </a:accent4>
      <a:accent5>
        <a:srgbClr val="90BD30"/>
      </a:accent5>
      <a:accent6>
        <a:srgbClr val="178CCB"/>
      </a:accent6>
      <a:hlink>
        <a:srgbClr val="16A3AB"/>
      </a:hlink>
      <a:folHlink>
        <a:srgbClr val="F27F25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1661</Words>
  <Application>Microsoft Macintosh PowerPoint</Application>
  <PresentationFormat>Widescreen</PresentationFormat>
  <Paragraphs>269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Garamond</vt:lpstr>
      <vt:lpstr>Times New Roman</vt:lpstr>
      <vt:lpstr>Office Theme</vt:lpstr>
      <vt:lpstr>Introduction to the LEAD Process and Methods</vt:lpstr>
      <vt:lpstr>Initial Workshop Goals and Objectives</vt:lpstr>
      <vt:lpstr>LEAD Framework Key Features</vt:lpstr>
      <vt:lpstr>The Lead Framework Process</vt:lpstr>
      <vt:lpstr>Task Team Action Plan</vt:lpstr>
      <vt:lpstr>Main LEAD Elements</vt:lpstr>
      <vt:lpstr>Techniques and Activities Used During Workshops</vt:lpstr>
      <vt:lpstr>Quality Improvement (QI) Overview</vt:lpstr>
      <vt:lpstr>Quality Improvement Aims</vt:lpstr>
      <vt:lpstr>What is the problem?</vt:lpstr>
      <vt:lpstr>Quality Management: Key Program Elements</vt:lpstr>
      <vt:lpstr>Quality Improvement Principles</vt:lpstr>
      <vt:lpstr>A Model for Improvement (PDSA)</vt:lpstr>
      <vt:lpstr>PowerPoint Presentation</vt:lpstr>
      <vt:lpstr>Systems Thinking</vt:lpstr>
      <vt:lpstr>Why measure?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Spencer</dc:creator>
  <cp:lastModifiedBy>Anderson, Ellie</cp:lastModifiedBy>
  <cp:revision>53</cp:revision>
  <dcterms:created xsi:type="dcterms:W3CDTF">2020-11-04T17:51:28Z</dcterms:created>
  <dcterms:modified xsi:type="dcterms:W3CDTF">2021-01-21T23:31:45Z</dcterms:modified>
</cp:coreProperties>
</file>